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48" r:id="rId2"/>
  </p:sldMasterIdLst>
  <p:notesMasterIdLst>
    <p:notesMasterId r:id="rId42"/>
  </p:notesMasterIdLst>
  <p:sldIdLst>
    <p:sldId id="256" r:id="rId3"/>
    <p:sldId id="262" r:id="rId4"/>
    <p:sldId id="261" r:id="rId5"/>
    <p:sldId id="289" r:id="rId6"/>
    <p:sldId id="263" r:id="rId7"/>
    <p:sldId id="264" r:id="rId8"/>
    <p:sldId id="295" r:id="rId9"/>
    <p:sldId id="296" r:id="rId10"/>
    <p:sldId id="297" r:id="rId11"/>
    <p:sldId id="298" r:id="rId12"/>
    <p:sldId id="299" r:id="rId13"/>
    <p:sldId id="300" r:id="rId14"/>
    <p:sldId id="265" r:id="rId15"/>
    <p:sldId id="279" r:id="rId16"/>
    <p:sldId id="267" r:id="rId17"/>
    <p:sldId id="280" r:id="rId18"/>
    <p:sldId id="286" r:id="rId19"/>
    <p:sldId id="288" r:id="rId20"/>
    <p:sldId id="281" r:id="rId21"/>
    <p:sldId id="282" r:id="rId22"/>
    <p:sldId id="268" r:id="rId23"/>
    <p:sldId id="291" r:id="rId24"/>
    <p:sldId id="293" r:id="rId25"/>
    <p:sldId id="269" r:id="rId26"/>
    <p:sldId id="270" r:id="rId27"/>
    <p:sldId id="292" r:id="rId28"/>
    <p:sldId id="290" r:id="rId29"/>
    <p:sldId id="294" r:id="rId30"/>
    <p:sldId id="271" r:id="rId31"/>
    <p:sldId id="301" r:id="rId32"/>
    <p:sldId id="302" r:id="rId33"/>
    <p:sldId id="303" r:id="rId34"/>
    <p:sldId id="273" r:id="rId35"/>
    <p:sldId id="305" r:id="rId36"/>
    <p:sldId id="306" r:id="rId37"/>
    <p:sldId id="275" r:id="rId38"/>
    <p:sldId id="274" r:id="rId39"/>
    <p:sldId id="304" r:id="rId40"/>
    <p:sldId id="277" r:id="rId41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나눔스퀘어 Light" panose="020B0600000101010101" pitchFamily="50" charset="-127"/>
      <p:regular r:id="rId48"/>
    </p:embeddedFont>
    <p:embeddedFont>
      <p:font typeface="나눔스퀘어_ac" panose="020B0600000101010101" pitchFamily="50" charset="-127"/>
      <p:regular r:id="rId49"/>
    </p:embeddedFont>
    <p:embeddedFont>
      <p:font typeface="나눔스퀘어_ac Bold" panose="020B0600000101010101" pitchFamily="50" charset="-127"/>
      <p:bold r:id="rId50"/>
    </p:embeddedFont>
    <p:embeddedFont>
      <p:font typeface="나눔스퀘어_ac ExtraBold" panose="020B0600000101010101" pitchFamily="50" charset="-127"/>
      <p:bold r:id="rId51"/>
    </p:embeddedFont>
    <p:embeddedFont>
      <p:font typeface="나눔스퀘어_ac Light" panose="020B0600000101010101" pitchFamily="50" charset="-127"/>
      <p:regular r:id="rId52"/>
    </p:embeddedFont>
    <p:embeddedFont>
      <p:font typeface="마루 부리 Beta" panose="020B0600000101010101" pitchFamily="50" charset="-127"/>
      <p:regular r:id="rId53"/>
    </p:embeddedFont>
    <p:embeddedFont>
      <p:font typeface="마루 부리OTF Beta" panose="020B0600000101010101" pitchFamily="34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인트로" id="{7106B416-F8C0-4A9B-A788-CC14C58EDB83}">
          <p14:sldIdLst>
            <p14:sldId id="256"/>
            <p14:sldId id="262"/>
          </p14:sldIdLst>
        </p14:section>
        <p14:section name="서론" id="{4F0FFAC4-078D-40E4-890E-D890DCA403FD}">
          <p14:sldIdLst>
            <p14:sldId id="261"/>
            <p14:sldId id="289"/>
            <p14:sldId id="263"/>
            <p14:sldId id="26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본론1-1" id="{0630842B-5492-49AA-B0A9-633532776EE7}">
          <p14:sldIdLst>
            <p14:sldId id="265"/>
            <p14:sldId id="279"/>
          </p14:sldIdLst>
        </p14:section>
        <p14:section name="본론1-2" id="{E191F613-3518-4A66-8ED5-81C696016DBD}">
          <p14:sldIdLst>
            <p14:sldId id="267"/>
            <p14:sldId id="280"/>
            <p14:sldId id="286"/>
            <p14:sldId id="288"/>
          </p14:sldIdLst>
        </p14:section>
        <p14:section name="본론1-3" id="{252D6AB1-AA09-4EAA-8288-3B49204144D8}">
          <p14:sldIdLst>
            <p14:sldId id="281"/>
            <p14:sldId id="282"/>
          </p14:sldIdLst>
        </p14:section>
        <p14:section name="본론2-1" id="{0489948C-10BD-4829-BBB3-3E1CC0FAE7C6}">
          <p14:sldIdLst>
            <p14:sldId id="268"/>
            <p14:sldId id="291"/>
            <p14:sldId id="293"/>
          </p14:sldIdLst>
        </p14:section>
        <p14:section name="본론2-2" id="{C15FFE0F-387C-42A0-8EF5-C7768F7FE4CA}">
          <p14:sldIdLst>
            <p14:sldId id="269"/>
          </p14:sldIdLst>
        </p14:section>
        <p14:section name="본론2-3" id="{2928C9C8-F3D1-44FD-84D4-FE474DC8CD1A}">
          <p14:sldIdLst>
            <p14:sldId id="270"/>
            <p14:sldId id="292"/>
          </p14:sldIdLst>
        </p14:section>
        <p14:section name="본론2-4" id="{986C3473-2A88-40D5-ABCE-CEF1A95AF833}">
          <p14:sldIdLst>
            <p14:sldId id="290"/>
            <p14:sldId id="294"/>
          </p14:sldIdLst>
        </p14:section>
        <p14:section name="입지선정-1" id="{11AA5F0E-D203-48D7-A30C-2CDB90EE832F}">
          <p14:sldIdLst>
            <p14:sldId id="271"/>
            <p14:sldId id="301"/>
          </p14:sldIdLst>
        </p14:section>
        <p14:section name="입지선정-2" id="{52E1A945-BC27-488D-8DD2-F681B139247A}">
          <p14:sldIdLst>
            <p14:sldId id="302"/>
            <p14:sldId id="303"/>
          </p14:sldIdLst>
        </p14:section>
        <p14:section name="입지선정-3" id="{10E82E4D-85AE-4A45-859D-D84E98E6A615}">
          <p14:sldIdLst>
            <p14:sldId id="273"/>
            <p14:sldId id="305"/>
            <p14:sldId id="306"/>
          </p14:sldIdLst>
        </p14:section>
        <p14:section name="결론-1" id="{E3BA1B93-B77A-4BA9-A7EF-40E7288502C5}">
          <p14:sldIdLst>
            <p14:sldId id="275"/>
          </p14:sldIdLst>
        </p14:section>
        <p14:section name="결론-2" id="{8FB11851-1DFE-4C46-BED1-5BF1DBE73392}">
          <p14:sldIdLst>
            <p14:sldId id="274"/>
          </p14:sldIdLst>
        </p14:section>
        <p14:section name="엔딩" id="{DF82FC25-F198-4EF6-B9EF-C994F7A37E42}">
          <p14:sldIdLst>
            <p14:sldId id="304"/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혜현" initials="혜" lastIdx="2" clrIdx="0">
    <p:extLst>
      <p:ext uri="{19B8F6BF-5375-455C-9EA6-DF929625EA0E}">
        <p15:presenceInfo xmlns:p15="http://schemas.microsoft.com/office/powerpoint/2012/main" userId="72ba1f9a9567dc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FFFFFF"/>
    <a:srgbClr val="FE2221"/>
    <a:srgbClr val="CEE7EC"/>
    <a:srgbClr val="EA4335"/>
    <a:srgbClr val="34A853"/>
    <a:srgbClr val="4285F4"/>
    <a:srgbClr val="FBBC05"/>
    <a:srgbClr val="79D8DB"/>
    <a:srgbClr val="F5E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AF606853-7671-496A-8E4F-DF71F8EC918B}" styleName="어두운 스타일 1 - 강조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55" autoAdjust="0"/>
    <p:restoredTop sz="87280" autoAdjust="0"/>
  </p:normalViewPr>
  <p:slideViewPr>
    <p:cSldViewPr>
      <p:cViewPr varScale="1">
        <p:scale>
          <a:sx n="82" d="100"/>
          <a:sy n="82" d="100"/>
        </p:scale>
        <p:origin x="528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3B66E-A919-407B-A3CB-10F7BDB4D34E}" type="datetimeFigureOut">
              <a:rPr lang="ko-KR" altLang="en-US" smtClean="0"/>
              <a:pPr/>
              <a:t>2021-08-30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04B09-1CC1-4F01-9B1C-49D7694EDA4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주거 취약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406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주거취약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390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뺴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주거취약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234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빼 </a:t>
            </a:r>
            <a:r>
              <a:rPr lang="en-US" altLang="ko-KR" dirty="0"/>
              <a:t>(</a:t>
            </a:r>
            <a:r>
              <a:rPr lang="ko-KR" altLang="en-US" dirty="0"/>
              <a:t>주거취약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5534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주거취약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80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? </a:t>
            </a:r>
            <a:r>
              <a:rPr lang="ko-KR" altLang="en-US" dirty="0"/>
              <a:t>시설물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46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위치</a:t>
            </a:r>
            <a:r>
              <a:rPr lang="en-US" altLang="ko-KR" dirty="0"/>
              <a:t>? </a:t>
            </a:r>
            <a:r>
              <a:rPr lang="ko-KR" altLang="en-US" dirty="0"/>
              <a:t>시설물</a:t>
            </a:r>
            <a:r>
              <a:rPr lang="en-US" altLang="ko-KR" dirty="0"/>
              <a:t>?!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525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165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061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45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421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58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001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804B09-1CC1-4F01-9B1C-49D7694EDA4C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7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2430D-2741-4BE3-8917-5CC0C5D0C96E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7D6DD-508A-4174-AEAC-4DB8950C8D05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A5D99-1D71-4171-9525-790392386CD4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C7509-3843-461D-B3A3-6A810997CAED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54FDF-B071-4D1F-BD81-013E935F00F2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10B46-E682-4F16-B6B2-8ADD73DBBB4C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06F26-1C0E-494C-B0C2-53EC345F4255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9CAB5-916E-437E-9857-16794FC459F3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2F0D537-1F2F-4CC6-8340-E4FD6F407632}"/>
              </a:ext>
            </a:extLst>
          </p:cNvPr>
          <p:cNvGrpSpPr/>
          <p:nvPr userDrawn="1"/>
        </p:nvGrpSpPr>
        <p:grpSpPr>
          <a:xfrm>
            <a:off x="0" y="2208"/>
            <a:ext cx="12192000" cy="907878"/>
            <a:chOff x="0" y="0"/>
            <a:chExt cx="12192000" cy="10769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264919-760F-4804-8ACA-7FFABC791DD4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2B76BE-2140-464F-B90E-B4F4536D29CE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rgbClr val="01B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D73C0-09AA-4A2D-A69D-C35E6CA379FF}"/>
                </a:ext>
              </a:extLst>
            </p:cNvPr>
            <p:cNvSpPr txBox="1"/>
            <p:nvPr/>
          </p:nvSpPr>
          <p:spPr>
            <a:xfrm>
              <a:off x="121920" y="119561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EE4629-B2FA-4F7A-A038-149D40E28333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1100250" cy="4525963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1641" y="6404660"/>
            <a:ext cx="3556000" cy="365125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2021 </a:t>
            </a:r>
            <a:r>
              <a:rPr lang="ko-KR" altLang="en-US"/>
              <a:t>국토교통 빅데이터 온라인 해커톤 경진대회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4" name="Picture 2" descr="daconio">
            <a:extLst>
              <a:ext uri="{FF2B5EF4-FFF2-40B4-BE49-F238E27FC236}">
                <a16:creationId xmlns:a16="http://schemas.microsoft.com/office/drawing/2014/main" id="{F97B34E0-6E41-4DCE-9384-B6B2485F55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8"/>
          <a:stretch/>
        </p:blipFill>
        <p:spPr bwMode="auto">
          <a:xfrm>
            <a:off x="10811466" y="-13770"/>
            <a:ext cx="962625" cy="8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3F5A88-06A5-4120-A465-69B9B46CB8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86008"/>
            <a:ext cx="743905" cy="74390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EE660B28-AF99-445B-93EC-F27E37A56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221" y="402289"/>
            <a:ext cx="5403448" cy="497547"/>
          </a:xfrm>
        </p:spPr>
        <p:txBody>
          <a:bodyPr>
            <a:normAutofit/>
          </a:bodyPr>
          <a:lstStyle>
            <a:lvl1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주제 선정 배경 </a:t>
            </a:r>
            <a:r>
              <a:rPr lang="en-US" altLang="ko-KR" dirty="0"/>
              <a:t>/ </a:t>
            </a:r>
            <a:r>
              <a:rPr lang="ko-KR" altLang="en-US" dirty="0"/>
              <a:t>분석 방향 </a:t>
            </a:r>
            <a:r>
              <a:rPr lang="en-US" altLang="ko-KR" dirty="0"/>
              <a:t>/ </a:t>
            </a:r>
            <a:r>
              <a:rPr lang="ko-KR" altLang="en-US" dirty="0"/>
              <a:t>사용한 데이터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1544B2E-7E0E-4533-8EA6-F90AD7E00616}"/>
              </a:ext>
            </a:extLst>
          </p:cNvPr>
          <p:cNvSpPr txBox="1">
            <a:spLocks/>
          </p:cNvSpPr>
          <p:nvPr userDrawn="1"/>
        </p:nvSpPr>
        <p:spPr>
          <a:xfrm>
            <a:off x="743685" y="0"/>
            <a:ext cx="103526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300" dirty="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서론 </a:t>
            </a:r>
          </a:p>
        </p:txBody>
      </p:sp>
    </p:spTree>
    <p:extLst>
      <p:ext uri="{BB962C8B-B14F-4D97-AF65-F5344CB8AC3E}">
        <p14:creationId xmlns:p14="http://schemas.microsoft.com/office/powerpoint/2010/main" val="3496696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2F0D537-1F2F-4CC6-8340-E4FD6F407632}"/>
              </a:ext>
            </a:extLst>
          </p:cNvPr>
          <p:cNvGrpSpPr/>
          <p:nvPr userDrawn="1"/>
        </p:nvGrpSpPr>
        <p:grpSpPr>
          <a:xfrm>
            <a:off x="0" y="2208"/>
            <a:ext cx="12192000" cy="931787"/>
            <a:chOff x="0" y="0"/>
            <a:chExt cx="12192000" cy="110532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264919-760F-4804-8ACA-7FFABC791DD4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2B76BE-2140-464F-B90E-B4F4536D29CE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rgbClr val="01B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D73C0-09AA-4A2D-A69D-C35E6CA379FF}"/>
                </a:ext>
              </a:extLst>
            </p:cNvPr>
            <p:cNvSpPr txBox="1"/>
            <p:nvPr/>
          </p:nvSpPr>
          <p:spPr>
            <a:xfrm>
              <a:off x="121920" y="119561"/>
              <a:ext cx="542136" cy="985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2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EE4629-B2FA-4F7A-A038-149D40E28333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1100250" cy="4525963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1641" y="6404660"/>
            <a:ext cx="3556000" cy="365125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2021 </a:t>
            </a:r>
            <a:r>
              <a:rPr lang="ko-KR" altLang="en-US"/>
              <a:t>국토교통 빅데이터 온라인 해커톤 경진대회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4" name="Picture 2" descr="daconio">
            <a:extLst>
              <a:ext uri="{FF2B5EF4-FFF2-40B4-BE49-F238E27FC236}">
                <a16:creationId xmlns:a16="http://schemas.microsoft.com/office/drawing/2014/main" id="{F97B34E0-6E41-4DCE-9384-B6B2485F55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8"/>
          <a:stretch/>
        </p:blipFill>
        <p:spPr bwMode="auto">
          <a:xfrm>
            <a:off x="10811466" y="-13770"/>
            <a:ext cx="962625" cy="8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3F5A88-06A5-4120-A465-69B9B46CB8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86008"/>
            <a:ext cx="743905" cy="74390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EE660B28-AF99-445B-93EC-F27E37A56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221" y="402289"/>
            <a:ext cx="5403448" cy="497547"/>
          </a:xfrm>
        </p:spPr>
        <p:txBody>
          <a:bodyPr>
            <a:normAutofit/>
          </a:bodyPr>
          <a:lstStyle>
            <a:lvl1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주제 선정 배경 </a:t>
            </a:r>
            <a:r>
              <a:rPr lang="en-US" altLang="ko-KR" dirty="0"/>
              <a:t>/ </a:t>
            </a:r>
            <a:r>
              <a:rPr lang="ko-KR" altLang="en-US" dirty="0"/>
              <a:t>분석 방향 </a:t>
            </a:r>
            <a:r>
              <a:rPr lang="en-US" altLang="ko-KR" dirty="0"/>
              <a:t>/ </a:t>
            </a:r>
            <a:r>
              <a:rPr lang="ko-KR" altLang="en-US" dirty="0"/>
              <a:t>사용한 데이터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1544B2E-7E0E-4533-8EA6-F90AD7E00616}"/>
              </a:ext>
            </a:extLst>
          </p:cNvPr>
          <p:cNvSpPr txBox="1">
            <a:spLocks/>
          </p:cNvSpPr>
          <p:nvPr userDrawn="1"/>
        </p:nvSpPr>
        <p:spPr>
          <a:xfrm>
            <a:off x="743684" y="0"/>
            <a:ext cx="117585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300" dirty="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본론</a:t>
            </a:r>
            <a:r>
              <a:rPr lang="en-US" altLang="ko-KR" sz="3300" dirty="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3300" dirty="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8483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2F0D537-1F2F-4CC6-8340-E4FD6F407632}"/>
              </a:ext>
            </a:extLst>
          </p:cNvPr>
          <p:cNvGrpSpPr/>
          <p:nvPr userDrawn="1"/>
        </p:nvGrpSpPr>
        <p:grpSpPr>
          <a:xfrm>
            <a:off x="0" y="2208"/>
            <a:ext cx="12192000" cy="931787"/>
            <a:chOff x="0" y="0"/>
            <a:chExt cx="12192000" cy="110532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264919-760F-4804-8ACA-7FFABC791DD4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2B76BE-2140-464F-B90E-B4F4536D29CE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rgbClr val="01B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D73C0-09AA-4A2D-A69D-C35E6CA379FF}"/>
                </a:ext>
              </a:extLst>
            </p:cNvPr>
            <p:cNvSpPr txBox="1"/>
            <p:nvPr/>
          </p:nvSpPr>
          <p:spPr>
            <a:xfrm>
              <a:off x="121920" y="119561"/>
              <a:ext cx="542136" cy="985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3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EE4629-B2FA-4F7A-A038-149D40E28333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1100250" cy="4525963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1641" y="6404660"/>
            <a:ext cx="3556000" cy="365125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2021 </a:t>
            </a:r>
            <a:r>
              <a:rPr lang="ko-KR" altLang="en-US"/>
              <a:t>국토교통 빅데이터 온라인 해커톤 경진대회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4" name="Picture 2" descr="daconio">
            <a:extLst>
              <a:ext uri="{FF2B5EF4-FFF2-40B4-BE49-F238E27FC236}">
                <a16:creationId xmlns:a16="http://schemas.microsoft.com/office/drawing/2014/main" id="{F97B34E0-6E41-4DCE-9384-B6B2485F55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8"/>
          <a:stretch/>
        </p:blipFill>
        <p:spPr bwMode="auto">
          <a:xfrm>
            <a:off x="10811466" y="-13770"/>
            <a:ext cx="962625" cy="8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3F5A88-06A5-4120-A465-69B9B46CB8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86008"/>
            <a:ext cx="743905" cy="74390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EE660B28-AF99-445B-93EC-F27E37A56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0478" y="402289"/>
            <a:ext cx="5403448" cy="497547"/>
          </a:xfrm>
        </p:spPr>
        <p:txBody>
          <a:bodyPr>
            <a:normAutofit/>
          </a:bodyPr>
          <a:lstStyle>
            <a:lvl1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 err="1"/>
              <a:t>수요지</a:t>
            </a:r>
            <a:r>
              <a:rPr lang="ko-KR" altLang="en-US" dirty="0"/>
              <a:t> 데이터 생성 </a:t>
            </a:r>
            <a:r>
              <a:rPr lang="en-US" altLang="ko-KR" dirty="0"/>
              <a:t>/ </a:t>
            </a:r>
            <a:r>
              <a:rPr lang="ko-KR" altLang="en-US" dirty="0"/>
              <a:t>후보지 데이터 생성 </a:t>
            </a:r>
            <a:r>
              <a:rPr lang="en-US" altLang="ko-KR" dirty="0"/>
              <a:t>/ </a:t>
            </a:r>
            <a:r>
              <a:rPr lang="ko-KR" altLang="en-US" dirty="0"/>
              <a:t>접근성 </a:t>
            </a:r>
            <a:r>
              <a:rPr lang="en-US" altLang="ko-KR" dirty="0"/>
              <a:t>&amp; </a:t>
            </a:r>
            <a:r>
              <a:rPr lang="ko-KR" altLang="en-US" dirty="0"/>
              <a:t>경제성 계산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1544B2E-7E0E-4533-8EA6-F90AD7E00616}"/>
              </a:ext>
            </a:extLst>
          </p:cNvPr>
          <p:cNvSpPr txBox="1">
            <a:spLocks/>
          </p:cNvSpPr>
          <p:nvPr userDrawn="1"/>
        </p:nvSpPr>
        <p:spPr>
          <a:xfrm>
            <a:off x="743684" y="0"/>
            <a:ext cx="117585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300" dirty="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본론</a:t>
            </a:r>
            <a:r>
              <a:rPr lang="en-US" altLang="ko-KR" sz="3300" dirty="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3300" dirty="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740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2F0D537-1F2F-4CC6-8340-E4FD6F407632}"/>
              </a:ext>
            </a:extLst>
          </p:cNvPr>
          <p:cNvGrpSpPr/>
          <p:nvPr userDrawn="1"/>
        </p:nvGrpSpPr>
        <p:grpSpPr>
          <a:xfrm>
            <a:off x="0" y="2208"/>
            <a:ext cx="12192000" cy="931787"/>
            <a:chOff x="0" y="0"/>
            <a:chExt cx="12192000" cy="110532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264919-760F-4804-8ACA-7FFABC791DD4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2B76BE-2140-464F-B90E-B4F4536D29CE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rgbClr val="01B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D73C0-09AA-4A2D-A69D-C35E6CA379FF}"/>
                </a:ext>
              </a:extLst>
            </p:cNvPr>
            <p:cNvSpPr txBox="1"/>
            <p:nvPr/>
          </p:nvSpPr>
          <p:spPr>
            <a:xfrm>
              <a:off x="121920" y="119561"/>
              <a:ext cx="542136" cy="985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4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EE4629-B2FA-4F7A-A038-149D40E28333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1100250" cy="4525963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1641" y="6404660"/>
            <a:ext cx="3556000" cy="365125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2021 </a:t>
            </a:r>
            <a:r>
              <a:rPr lang="ko-KR" altLang="en-US"/>
              <a:t>국토교통 빅데이터 온라인 해커톤 경진대회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4" name="Picture 2" descr="daconio">
            <a:extLst>
              <a:ext uri="{FF2B5EF4-FFF2-40B4-BE49-F238E27FC236}">
                <a16:creationId xmlns:a16="http://schemas.microsoft.com/office/drawing/2014/main" id="{F97B34E0-6E41-4DCE-9384-B6B2485F55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8"/>
          <a:stretch/>
        </p:blipFill>
        <p:spPr bwMode="auto">
          <a:xfrm>
            <a:off x="10811466" y="-13770"/>
            <a:ext cx="962625" cy="8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3F5A88-06A5-4120-A465-69B9B46CB8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86008"/>
            <a:ext cx="743905" cy="74390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EE660B28-AF99-445B-93EC-F27E37A56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69378" y="402289"/>
            <a:ext cx="5403448" cy="497547"/>
          </a:xfrm>
        </p:spPr>
        <p:txBody>
          <a:bodyPr>
            <a:normAutofit/>
          </a:bodyPr>
          <a:lstStyle>
            <a:lvl1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 err="1"/>
              <a:t>수요지</a:t>
            </a:r>
            <a:r>
              <a:rPr lang="ko-KR" altLang="en-US" dirty="0"/>
              <a:t> 데이터 생성 </a:t>
            </a:r>
            <a:r>
              <a:rPr lang="en-US" altLang="ko-KR" dirty="0"/>
              <a:t>/ </a:t>
            </a:r>
            <a:r>
              <a:rPr lang="ko-KR" altLang="en-US" dirty="0"/>
              <a:t>후보지 데이터 생성 </a:t>
            </a:r>
            <a:r>
              <a:rPr lang="en-US" altLang="ko-KR" dirty="0"/>
              <a:t>/ </a:t>
            </a:r>
            <a:r>
              <a:rPr lang="ko-KR" altLang="en-US" dirty="0"/>
              <a:t>접근성 </a:t>
            </a:r>
            <a:r>
              <a:rPr lang="en-US" altLang="ko-KR" dirty="0"/>
              <a:t>&amp; </a:t>
            </a:r>
            <a:r>
              <a:rPr lang="ko-KR" altLang="en-US" dirty="0"/>
              <a:t>경제성 계산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1544B2E-7E0E-4533-8EA6-F90AD7E00616}"/>
              </a:ext>
            </a:extLst>
          </p:cNvPr>
          <p:cNvSpPr txBox="1">
            <a:spLocks/>
          </p:cNvSpPr>
          <p:nvPr userDrawn="1"/>
        </p:nvSpPr>
        <p:spPr>
          <a:xfrm>
            <a:off x="743684" y="0"/>
            <a:ext cx="18239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30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입지 선정</a:t>
            </a:r>
            <a:endParaRPr lang="ko-KR" altLang="en-US" sz="3300" dirty="0">
              <a:solidFill>
                <a:srgbClr val="20498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783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2F0D537-1F2F-4CC6-8340-E4FD6F407632}"/>
              </a:ext>
            </a:extLst>
          </p:cNvPr>
          <p:cNvGrpSpPr/>
          <p:nvPr userDrawn="1"/>
        </p:nvGrpSpPr>
        <p:grpSpPr>
          <a:xfrm>
            <a:off x="0" y="2208"/>
            <a:ext cx="12192000" cy="931787"/>
            <a:chOff x="0" y="0"/>
            <a:chExt cx="12192000" cy="110532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264919-760F-4804-8ACA-7FFABC791DD4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2B76BE-2140-464F-B90E-B4F4536D29CE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rgbClr val="01B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2D73C0-09AA-4A2D-A69D-C35E6CA379FF}"/>
                </a:ext>
              </a:extLst>
            </p:cNvPr>
            <p:cNvSpPr txBox="1"/>
            <p:nvPr/>
          </p:nvSpPr>
          <p:spPr>
            <a:xfrm>
              <a:off x="121920" y="119561"/>
              <a:ext cx="542136" cy="985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5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EE4629-B2FA-4F7A-A038-149D40E28333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1100250" cy="4525963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1641" y="6404660"/>
            <a:ext cx="3556000" cy="365125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2021 </a:t>
            </a:r>
            <a:r>
              <a:rPr lang="ko-KR" altLang="en-US"/>
              <a:t>국토교통 빅데이터 온라인 해커톤 경진대회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4" name="Picture 2" descr="daconio">
            <a:extLst>
              <a:ext uri="{FF2B5EF4-FFF2-40B4-BE49-F238E27FC236}">
                <a16:creationId xmlns:a16="http://schemas.microsoft.com/office/drawing/2014/main" id="{F97B34E0-6E41-4DCE-9384-B6B2485F55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8"/>
          <a:stretch/>
        </p:blipFill>
        <p:spPr bwMode="auto">
          <a:xfrm>
            <a:off x="10811466" y="-13770"/>
            <a:ext cx="962625" cy="8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3F5A88-06A5-4120-A465-69B9B46CB8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86008"/>
            <a:ext cx="743905" cy="74390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EE660B28-AF99-445B-93EC-F27E37A56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0478" y="402289"/>
            <a:ext cx="2205282" cy="497547"/>
          </a:xfrm>
        </p:spPr>
        <p:txBody>
          <a:bodyPr>
            <a:normAutofit/>
          </a:bodyPr>
          <a:lstStyle>
            <a:lvl1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의의 및 한계 </a:t>
            </a:r>
            <a:r>
              <a:rPr lang="en-US" altLang="ko-KR" dirty="0"/>
              <a:t>/ </a:t>
            </a:r>
            <a:r>
              <a:rPr lang="ko-KR" altLang="en-US" dirty="0"/>
              <a:t>기대효과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1544B2E-7E0E-4533-8EA6-F90AD7E00616}"/>
              </a:ext>
            </a:extLst>
          </p:cNvPr>
          <p:cNvSpPr txBox="1">
            <a:spLocks/>
          </p:cNvSpPr>
          <p:nvPr userDrawn="1"/>
        </p:nvSpPr>
        <p:spPr>
          <a:xfrm>
            <a:off x="743684" y="0"/>
            <a:ext cx="117585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300" dirty="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결론 </a:t>
            </a:r>
          </a:p>
        </p:txBody>
      </p:sp>
    </p:spTree>
    <p:extLst>
      <p:ext uri="{BB962C8B-B14F-4D97-AF65-F5344CB8AC3E}">
        <p14:creationId xmlns:p14="http://schemas.microsoft.com/office/powerpoint/2010/main" val="281843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2F0D537-1F2F-4CC6-8340-E4FD6F407632}"/>
              </a:ext>
            </a:extLst>
          </p:cNvPr>
          <p:cNvGrpSpPr/>
          <p:nvPr userDrawn="1"/>
        </p:nvGrpSpPr>
        <p:grpSpPr>
          <a:xfrm>
            <a:off x="0" y="2208"/>
            <a:ext cx="12192000" cy="907878"/>
            <a:chOff x="0" y="0"/>
            <a:chExt cx="12192000" cy="107696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1264919-760F-4804-8ACA-7FFABC791DD4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solidFill>
              <a:srgbClr val="0F5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E2B76BE-2140-464F-B90E-B4F4536D29CE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rgbClr val="01B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26EE4629-B2FA-4F7A-A038-149D40E28333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1100250" cy="4525963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  <a:lvl2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2pPr>
            <a:lvl3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3pPr>
            <a:lvl4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4pPr>
            <a:lvl5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21641" y="6404660"/>
            <a:ext cx="3556000" cy="365125"/>
          </a:xfrm>
        </p:spPr>
        <p:txBody>
          <a:bodyPr/>
          <a:lstStyle>
            <a:lvl1pPr>
              <a:defRPr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/>
              <a:t>2021 </a:t>
            </a:r>
            <a:r>
              <a:rPr lang="ko-KR" altLang="en-US"/>
              <a:t>국토교통 빅데이터 온라인 해커톤 경진대회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4" name="Picture 2" descr="daconio">
            <a:extLst>
              <a:ext uri="{FF2B5EF4-FFF2-40B4-BE49-F238E27FC236}">
                <a16:creationId xmlns:a16="http://schemas.microsoft.com/office/drawing/2014/main" id="{F97B34E0-6E41-4DCE-9384-B6B2485F55D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8"/>
          <a:stretch/>
        </p:blipFill>
        <p:spPr bwMode="auto">
          <a:xfrm>
            <a:off x="10811466" y="-13770"/>
            <a:ext cx="962625" cy="8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63F5A88-06A5-4120-A465-69B9B46CB8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416" y="86008"/>
            <a:ext cx="743905" cy="743905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EE660B28-AF99-445B-93EC-F27E37A56B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30478" y="402289"/>
            <a:ext cx="2205282" cy="497547"/>
          </a:xfrm>
        </p:spPr>
        <p:txBody>
          <a:bodyPr>
            <a:normAutofit/>
          </a:bodyPr>
          <a:lstStyle>
            <a:lvl1pPr>
              <a:defRPr sz="1600"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ko-KR" altLang="en-US" dirty="0"/>
              <a:t>의의 및 한계 </a:t>
            </a:r>
            <a:r>
              <a:rPr lang="en-US" altLang="ko-KR" dirty="0"/>
              <a:t>/ </a:t>
            </a:r>
            <a:r>
              <a:rPr lang="ko-KR" altLang="en-US" dirty="0"/>
              <a:t>기대효과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1544B2E-7E0E-4533-8EA6-F90AD7E00616}"/>
              </a:ext>
            </a:extLst>
          </p:cNvPr>
          <p:cNvSpPr txBox="1">
            <a:spLocks/>
          </p:cNvSpPr>
          <p:nvPr userDrawn="1"/>
        </p:nvSpPr>
        <p:spPr>
          <a:xfrm>
            <a:off x="743684" y="0"/>
            <a:ext cx="17519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300">
                <a:solidFill>
                  <a:srgbClr val="20498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 </a:t>
            </a:r>
            <a:endParaRPr lang="ko-KR" altLang="en-US" sz="3300" dirty="0">
              <a:solidFill>
                <a:srgbClr val="20498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40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FBE37-B96D-42A4-8267-A57422D95B47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E31BA-1D5E-497B-A52D-A86A72821BAA}" type="datetime1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5924" y="6421003"/>
            <a:ext cx="32182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defRPr>
            </a:lvl1pPr>
          </a:lstStyle>
          <a:p>
            <a:r>
              <a:rPr lang="en-US" altLang="ko-KR" dirty="0"/>
              <a:t>2021 </a:t>
            </a:r>
            <a:r>
              <a:rPr lang="ko-KR" altLang="en-US" dirty="0"/>
              <a:t>국토교통 빅데이터 온라인 </a:t>
            </a:r>
            <a:r>
              <a:rPr lang="ko-KR" altLang="en-US" dirty="0" err="1"/>
              <a:t>해커톤</a:t>
            </a:r>
            <a:r>
              <a:rPr lang="ko-KR" altLang="en-US" dirty="0"/>
              <a:t> 경진대회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709850" y="6447064"/>
            <a:ext cx="3851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CE7704A-543E-4072-879A-9F5ADAB3ED4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17416-BA29-4669-A56E-C53959C4D8AE}"/>
              </a:ext>
            </a:extLst>
          </p:cNvPr>
          <p:cNvSpPr txBox="1"/>
          <p:nvPr userDrawn="1"/>
        </p:nvSpPr>
        <p:spPr>
          <a:xfrm>
            <a:off x="9215124" y="6505697"/>
            <a:ext cx="3217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 행복주택 우선 입지 선정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일승이조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|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51" r:id="rId8"/>
    <p:sldLayoutId id="2147483652" r:id="rId9"/>
    <p:sldLayoutId id="2147483653" r:id="rId10"/>
    <p:sldLayoutId id="2147483654" r:id="rId11"/>
    <p:sldLayoutId id="2147483661" r:id="rId12"/>
    <p:sldLayoutId id="2147483656" r:id="rId13"/>
    <p:sldLayoutId id="2147483657" r:id="rId14"/>
    <p:sldLayoutId id="2147483658" r:id="rId15"/>
    <p:sldLayoutId id="2147483659" r:id="rId16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2021-08-30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www.realtyprice.kr:447/notice/gsstandard/search.htm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14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9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">
            <a:extLst>
              <a:ext uri="{FF2B5EF4-FFF2-40B4-BE49-F238E27FC236}">
                <a16:creationId xmlns:a16="http://schemas.microsoft.com/office/drawing/2014/main" id="{AB690046-7AAA-4D1B-9138-C0E451EA4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06602" y="1772816"/>
            <a:ext cx="5978796" cy="3483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D980F2F-F41F-4468-AA5B-E83B9367EBEA}"/>
              </a:ext>
            </a:extLst>
          </p:cNvPr>
          <p:cNvSpPr txBox="1"/>
          <p:nvPr/>
        </p:nvSpPr>
        <p:spPr>
          <a:xfrm rot="20875134">
            <a:off x="4149808" y="2618036"/>
            <a:ext cx="2714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구해줘</a:t>
            </a:r>
            <a:r>
              <a:rPr lang="en-US" altLang="ko-KR" sz="6000" b="1" spc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!</a:t>
            </a:r>
            <a:endParaRPr lang="ko-KR" altLang="en-US" sz="6000" b="1" spc="600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F8EF5F-E39E-4DD1-BACE-585BA0D1BC6E}"/>
              </a:ext>
            </a:extLst>
          </p:cNvPr>
          <p:cNvSpPr txBox="1"/>
          <p:nvPr/>
        </p:nvSpPr>
        <p:spPr>
          <a:xfrm rot="20875134">
            <a:off x="6558636" y="3316397"/>
            <a:ext cx="1713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spc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홈즈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45B9595-A777-49DF-9497-359F29D098D0}"/>
              </a:ext>
            </a:extLst>
          </p:cNvPr>
          <p:cNvCxnSpPr>
            <a:cxnSpLocks/>
          </p:cNvCxnSpPr>
          <p:nvPr/>
        </p:nvCxnSpPr>
        <p:spPr>
          <a:xfrm>
            <a:off x="4977179" y="2879006"/>
            <a:ext cx="124387" cy="538648"/>
          </a:xfrm>
          <a:prstGeom prst="line">
            <a:avLst/>
          </a:prstGeom>
          <a:ln w="28575">
            <a:solidFill>
              <a:srgbClr val="2049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E612D2C-2511-4552-904F-5E011EA9D7A7}"/>
              </a:ext>
            </a:extLst>
          </p:cNvPr>
          <p:cNvCxnSpPr>
            <a:cxnSpLocks/>
          </p:cNvCxnSpPr>
          <p:nvPr/>
        </p:nvCxnSpPr>
        <p:spPr>
          <a:xfrm>
            <a:off x="6462877" y="3362074"/>
            <a:ext cx="78785" cy="451209"/>
          </a:xfrm>
          <a:prstGeom prst="line">
            <a:avLst/>
          </a:prstGeom>
          <a:ln w="28575">
            <a:solidFill>
              <a:srgbClr val="2049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BC04032-4B16-4B4E-8173-3242FF18889C}"/>
              </a:ext>
            </a:extLst>
          </p:cNvPr>
          <p:cNvCxnSpPr>
            <a:cxnSpLocks/>
          </p:cNvCxnSpPr>
          <p:nvPr/>
        </p:nvCxnSpPr>
        <p:spPr>
          <a:xfrm>
            <a:off x="7227821" y="3224236"/>
            <a:ext cx="124387" cy="538648"/>
          </a:xfrm>
          <a:prstGeom prst="line">
            <a:avLst/>
          </a:prstGeom>
          <a:ln w="28575">
            <a:solidFill>
              <a:srgbClr val="2049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6ED6B12-4FA3-497D-8B89-3BB4ECFD2D40}"/>
              </a:ext>
            </a:extLst>
          </p:cNvPr>
          <p:cNvCxnSpPr>
            <a:cxnSpLocks/>
          </p:cNvCxnSpPr>
          <p:nvPr/>
        </p:nvCxnSpPr>
        <p:spPr>
          <a:xfrm>
            <a:off x="5797262" y="2719955"/>
            <a:ext cx="13377" cy="185573"/>
          </a:xfrm>
          <a:prstGeom prst="line">
            <a:avLst/>
          </a:prstGeom>
          <a:ln w="28575">
            <a:solidFill>
              <a:srgbClr val="2049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슬라이드 번호 개체 틀 1">
            <a:extLst>
              <a:ext uri="{FF2B5EF4-FFF2-40B4-BE49-F238E27FC236}">
                <a16:creationId xmlns:a16="http://schemas.microsoft.com/office/drawing/2014/main" id="{4699AD52-0197-4E43-9AB7-E29A9CF1D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850" y="6447064"/>
            <a:ext cx="385123" cy="365125"/>
          </a:xfrm>
        </p:spPr>
        <p:txBody>
          <a:bodyPr/>
          <a:lstStyle/>
          <a:p>
            <a:fld id="{CCE7704A-543E-4072-879A-9F5ADAB3ED4A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98BEA9-8D3C-4A7B-9A36-E2533B5F22DE}"/>
              </a:ext>
            </a:extLst>
          </p:cNvPr>
          <p:cNvSpPr txBox="1"/>
          <p:nvPr/>
        </p:nvSpPr>
        <p:spPr>
          <a:xfrm rot="20875134">
            <a:off x="4044018" y="1405975"/>
            <a:ext cx="3533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b="1" spc="6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청년에게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20579C-FE02-4F18-940A-0463D5DF2B9B}"/>
              </a:ext>
            </a:extLst>
          </p:cNvPr>
          <p:cNvSpPr txBox="1"/>
          <p:nvPr/>
        </p:nvSpPr>
        <p:spPr>
          <a:xfrm>
            <a:off x="3666006" y="5326294"/>
            <a:ext cx="48632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행복주택 우선 입지 선정</a:t>
            </a:r>
            <a:endParaRPr lang="en-US" altLang="ko-KR" sz="2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2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다목적 공간 최적화 모델을 중심으로</a:t>
            </a:r>
          </a:p>
        </p:txBody>
      </p:sp>
      <p:pic>
        <p:nvPicPr>
          <p:cNvPr id="44" name="Picture 2" descr="daconio">
            <a:extLst>
              <a:ext uri="{FF2B5EF4-FFF2-40B4-BE49-F238E27FC236}">
                <a16:creationId xmlns:a16="http://schemas.microsoft.com/office/drawing/2014/main" id="{295EC36D-DE1C-4A1A-B984-84D9C36BF5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8"/>
          <a:stretch/>
        </p:blipFill>
        <p:spPr bwMode="auto">
          <a:xfrm>
            <a:off x="10826393" y="174800"/>
            <a:ext cx="962625" cy="8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FF1E849E-7995-45A3-A6F1-180E402D25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78" y="254789"/>
            <a:ext cx="743905" cy="74390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DDEEB1B-E8FD-4F9E-B1E7-304FED57E663}"/>
              </a:ext>
            </a:extLst>
          </p:cNvPr>
          <p:cNvSpPr txBox="1"/>
          <p:nvPr/>
        </p:nvSpPr>
        <p:spPr>
          <a:xfrm>
            <a:off x="285629" y="378997"/>
            <a:ext cx="5112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2021 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국토교통 빅데이터 온라인 </a:t>
            </a:r>
            <a:r>
              <a:rPr lang="ko-KR" altLang="en-US" sz="2000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해커톤</a:t>
            </a:r>
            <a:r>
              <a:rPr lang="ko-KR" altLang="en-US" sz="2000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경진대회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3C827D8-49BB-4C3A-B45A-918C10E1015C}"/>
              </a:ext>
            </a:extLst>
          </p:cNvPr>
          <p:cNvSpPr/>
          <p:nvPr/>
        </p:nvSpPr>
        <p:spPr>
          <a:xfrm>
            <a:off x="9123769" y="6336762"/>
            <a:ext cx="3065121" cy="442098"/>
          </a:xfrm>
          <a:prstGeom prst="rect">
            <a:avLst/>
          </a:prstGeom>
          <a:solidFill>
            <a:srgbClr val="2049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C6EAD1-4089-4CCF-A84D-967078D68DC9}"/>
              </a:ext>
            </a:extLst>
          </p:cNvPr>
          <p:cNvSpPr txBox="1"/>
          <p:nvPr/>
        </p:nvSpPr>
        <p:spPr>
          <a:xfrm>
            <a:off x="9282879" y="5639940"/>
            <a:ext cx="2619532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TEAM 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일승이조</a:t>
            </a:r>
            <a:endParaRPr lang="en-US" altLang="ko-KR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이승우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조장희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조혜현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1766BD1-78CF-4BB3-8826-BF015C1252BD}"/>
              </a:ext>
            </a:extLst>
          </p:cNvPr>
          <p:cNvSpPr/>
          <p:nvPr/>
        </p:nvSpPr>
        <p:spPr>
          <a:xfrm>
            <a:off x="191344" y="174800"/>
            <a:ext cx="11809312" cy="6533189"/>
          </a:xfrm>
          <a:prstGeom prst="rect">
            <a:avLst/>
          </a:prstGeom>
          <a:noFill/>
          <a:ln w="381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372B638-FDD4-4903-B5F2-9FE3B8346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661865"/>
            <a:ext cx="6250879" cy="511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D053754-C8B3-44E1-B227-E9EB57CBE217}"/>
              </a:ext>
            </a:extLst>
          </p:cNvPr>
          <p:cNvSpPr/>
          <p:nvPr/>
        </p:nvSpPr>
        <p:spPr>
          <a:xfrm>
            <a:off x="6922054" y="2133950"/>
            <a:ext cx="5054377" cy="122063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D7790B9-6C64-4A21-A6B3-362EE9BC63C8}"/>
              </a:ext>
            </a:extLst>
          </p:cNvPr>
          <p:cNvSpPr/>
          <p:nvPr/>
        </p:nvSpPr>
        <p:spPr>
          <a:xfrm>
            <a:off x="6816080" y="3479295"/>
            <a:ext cx="5278893" cy="2830026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638BC-FF63-4B96-9AC8-20C66D6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D9FA1F-EF9D-4393-B888-B340C3D804C5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268BB-1A26-4DFA-B762-49D39618EC40}"/>
              </a:ext>
            </a:extLst>
          </p:cNvPr>
          <p:cNvSpPr txBox="1"/>
          <p:nvPr/>
        </p:nvSpPr>
        <p:spPr>
          <a:xfrm>
            <a:off x="-83178" y="1200199"/>
            <a:ext cx="263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수급동향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261DF-3F1A-40A9-8585-F5A1D77E1421}"/>
              </a:ext>
            </a:extLst>
          </p:cNvPr>
          <p:cNvSpPr txBox="1"/>
          <p:nvPr/>
        </p:nvSpPr>
        <p:spPr>
          <a:xfrm>
            <a:off x="1757232" y="1261755"/>
            <a:ext cx="3330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수요와 공급의 비중을 점수화한 수치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882B85-C841-4C72-9FB8-A6C00DC0AF77}"/>
              </a:ext>
            </a:extLst>
          </p:cNvPr>
          <p:cNvSpPr txBox="1"/>
          <p:nvPr/>
        </p:nvSpPr>
        <p:spPr>
          <a:xfrm>
            <a:off x="7549330" y="2306537"/>
            <a:ext cx="3799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가까울수록 공급우위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가까울수록 수요우위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가까울수록 수요와 공급이 비슷함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3746D3A-0167-4F8F-9AB9-5A8D65EB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주제 선정 배경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사용한 데이터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대한민국 주거 실태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FCEFB-B109-4C06-8EBC-4211ED3F9D44}"/>
              </a:ext>
            </a:extLst>
          </p:cNvPr>
          <p:cNvSpPr txBox="1"/>
          <p:nvPr/>
        </p:nvSpPr>
        <p:spPr>
          <a:xfrm>
            <a:off x="6915225" y="3896675"/>
            <a:ext cx="51181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bar plot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(100 –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수급동향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수치를 나타낸 것으로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수급동향률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</a:t>
            </a:r>
            <a:r>
              <a:rPr lang="en-US" altLang="ko-KR" dirty="0">
                <a:solidFill>
                  <a:srgbClr val="79D8D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TRUE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 우위를 나타낸다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하반기를 기준으로 대부분의 권역에서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수요가 우위인 현상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나타나고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아파트 매매를 원하는 사람은 많으나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그만큼 공급이 원활히 이루어지고 있지 않음을 의미한다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B52D84-8A29-41C3-8E82-D61EF83A7F70}"/>
              </a:ext>
            </a:extLst>
          </p:cNvPr>
          <p:cNvSpPr txBox="1"/>
          <p:nvPr/>
        </p:nvSpPr>
        <p:spPr>
          <a:xfrm>
            <a:off x="8150931" y="3581482"/>
            <a:ext cx="2727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조사연월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2017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~ 2020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12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484959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638BC-FF63-4B96-9AC8-20C66D6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D9FA1F-EF9D-4393-B888-B340C3D804C5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268BB-1A26-4DFA-B762-49D39618EC40}"/>
              </a:ext>
            </a:extLst>
          </p:cNvPr>
          <p:cNvSpPr txBox="1"/>
          <p:nvPr/>
        </p:nvSpPr>
        <p:spPr>
          <a:xfrm>
            <a:off x="374022" y="1200199"/>
            <a:ext cx="263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평당 거래금액 추이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B44D3F-6EC3-416C-A21B-24972968541B}"/>
              </a:ext>
            </a:extLst>
          </p:cNvPr>
          <p:cNvSpPr txBox="1"/>
          <p:nvPr/>
        </p:nvSpPr>
        <p:spPr>
          <a:xfrm>
            <a:off x="2616768" y="1261755"/>
            <a:ext cx="203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평당 실거래가 금액</a:t>
            </a:r>
          </a:p>
        </p:txBody>
      </p:sp>
      <p:sp>
        <p:nvSpPr>
          <p:cNvPr id="9" name="제목 9">
            <a:extLst>
              <a:ext uri="{FF2B5EF4-FFF2-40B4-BE49-F238E27FC236}">
                <a16:creationId xmlns:a16="http://schemas.microsoft.com/office/drawing/2014/main" id="{955D6DA3-E3B9-425C-B817-06383B70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주제 선정 배경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사용한 데이터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대한민국 주거 실태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2A1F0A3-E91E-4168-9516-D9EE14C80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4" t="497" r="20846" b="-245"/>
          <a:stretch/>
        </p:blipFill>
        <p:spPr bwMode="auto">
          <a:xfrm>
            <a:off x="553134" y="1678371"/>
            <a:ext cx="5003373" cy="49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55EB112-ED24-4A11-BE89-725414E0E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13" t="29000" b="29000"/>
          <a:stretch/>
        </p:blipFill>
        <p:spPr bwMode="auto">
          <a:xfrm>
            <a:off x="5663952" y="2420888"/>
            <a:ext cx="2077505" cy="328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5749278-6F9D-45B3-AC09-BE3BAD10934B}"/>
              </a:ext>
            </a:extLst>
          </p:cNvPr>
          <p:cNvSpPr/>
          <p:nvPr/>
        </p:nvSpPr>
        <p:spPr>
          <a:xfrm>
            <a:off x="7714345" y="1916832"/>
            <a:ext cx="4286311" cy="4392488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35FD11-E610-47B8-99F9-9D0814B0BC02}"/>
              </a:ext>
            </a:extLst>
          </p:cNvPr>
          <p:cNvSpPr txBox="1"/>
          <p:nvPr/>
        </p:nvSpPr>
        <p:spPr>
          <a:xfrm>
            <a:off x="7753507" y="2331125"/>
            <a:ext cx="42350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시계방향으로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아파트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단독다가구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연립다세대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오피스텔의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평당 실거래가 금액을 나타냈다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오피스텔을 제외한 서울의 모든 주거용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건축물이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거의 모든 구에서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꾸준히 상승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추세를 보인다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주거용 건축물에서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강남구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거래금액이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높게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자리잡고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아파트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2017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~2020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년까지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감소하는 기간 없이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쭉 상승해왔다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11526-0DFF-4EAB-94FB-2D3AAABAC241}"/>
              </a:ext>
            </a:extLst>
          </p:cNvPr>
          <p:cNvSpPr txBox="1"/>
          <p:nvPr/>
        </p:nvSpPr>
        <p:spPr>
          <a:xfrm>
            <a:off x="8532290" y="2016749"/>
            <a:ext cx="2727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조사연월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2017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~ 2020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12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83835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638BC-FF63-4B96-9AC8-20C66D6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D9FA1F-EF9D-4393-B888-B340C3D804C5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268BB-1A26-4DFA-B762-49D39618EC40}"/>
              </a:ext>
            </a:extLst>
          </p:cNvPr>
          <p:cNvSpPr txBox="1"/>
          <p:nvPr/>
        </p:nvSpPr>
        <p:spPr>
          <a:xfrm>
            <a:off x="383166" y="1200199"/>
            <a:ext cx="3439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평당 거래금액 </a:t>
            </a:r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평균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중앙값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1B6D1F-14DA-4EFC-AC9F-831E4813F3F9}"/>
              </a:ext>
            </a:extLst>
          </p:cNvPr>
          <p:cNvSpPr txBox="1"/>
          <p:nvPr/>
        </p:nvSpPr>
        <p:spPr>
          <a:xfrm>
            <a:off x="3467160" y="1261755"/>
            <a:ext cx="4573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주거지가 속한 자치구의 평균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실거래가와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비교</a:t>
            </a:r>
          </a:p>
        </p:txBody>
      </p:sp>
      <p:sp>
        <p:nvSpPr>
          <p:cNvPr id="9" name="제목 9">
            <a:extLst>
              <a:ext uri="{FF2B5EF4-FFF2-40B4-BE49-F238E27FC236}">
                <a16:creationId xmlns:a16="http://schemas.microsoft.com/office/drawing/2014/main" id="{2645161B-88F0-4AB9-BA2C-BF5BA0B61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주제 선정 배경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사용한 데이터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대한민국 주거 실태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6473F14-1675-4DB7-BFF5-C94E668C1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77" y="1749126"/>
            <a:ext cx="6149330" cy="508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420E10C-DD6C-4F89-870C-834BF73F8146}"/>
              </a:ext>
            </a:extLst>
          </p:cNvPr>
          <p:cNvSpPr/>
          <p:nvPr/>
        </p:nvSpPr>
        <p:spPr>
          <a:xfrm>
            <a:off x="7196199" y="2132856"/>
            <a:ext cx="4680520" cy="4032448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1952AF-7405-4059-8964-073126D898C2}"/>
              </a:ext>
            </a:extLst>
          </p:cNvPr>
          <p:cNvSpPr txBox="1"/>
          <p:nvPr/>
        </p:nvSpPr>
        <p:spPr>
          <a:xfrm>
            <a:off x="7415041" y="2709257"/>
            <a:ext cx="42562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이후로 감소한 적이 없었던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아파트의 거래금액 평균과 중앙값을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살펴볼 수 있는 시각화이다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막대그래프는 평균을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점은 중앙값을 의미한다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강남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구의 가격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가장 높았고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용산구가 그 뒤를 이었다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대다수의 구에서 거래금액 평균이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중앙값보다 높다는 점에서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아파트 값이 비싼 쪽에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치우쳐 있음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확인할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2E3E66-8389-4D59-B228-12E22D0106E5}"/>
              </a:ext>
            </a:extLst>
          </p:cNvPr>
          <p:cNvSpPr txBox="1"/>
          <p:nvPr/>
        </p:nvSpPr>
        <p:spPr>
          <a:xfrm>
            <a:off x="8172593" y="2392531"/>
            <a:ext cx="2727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조사연월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2020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1~12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92195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E480B83D-91DE-4ABD-870D-021034279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37" y="1202057"/>
            <a:ext cx="4830727" cy="402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B15B91B1-7884-49D4-AAB2-9D968DFD7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0" t="10980" r="51681" b="8015"/>
          <a:stretch/>
        </p:blipFill>
        <p:spPr bwMode="auto">
          <a:xfrm>
            <a:off x="843231" y="1790545"/>
            <a:ext cx="3144012" cy="31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24A5BC-8515-455C-97E8-AB664F90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367F8AB2-FE49-46C6-B14B-A77CAAB3D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31" y="402289"/>
            <a:ext cx="7177305" cy="497547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청년 세대 주거 현황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주거 취약 계층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공공임대주택 인식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1BED37-24F9-48CA-BFEC-6F5546E84711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4E716-45B1-4306-8CAF-D4D138629F31}"/>
              </a:ext>
            </a:extLst>
          </p:cNvPr>
          <p:cNvSpPr txBox="1"/>
          <p:nvPr/>
        </p:nvSpPr>
        <p:spPr>
          <a:xfrm>
            <a:off x="524251" y="1200199"/>
            <a:ext cx="263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청년 세대의 주거 인식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FA9E33-D433-4E74-9DB8-457F0E2C2C15}"/>
              </a:ext>
            </a:extLst>
          </p:cNvPr>
          <p:cNvSpPr txBox="1"/>
          <p:nvPr/>
        </p:nvSpPr>
        <p:spPr>
          <a:xfrm>
            <a:off x="1179082" y="5058305"/>
            <a:ext cx="5102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 세대에게 있어 집은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가족과 함께하고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안전하게 보호받고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휴식을 취하는 공간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이들에게 집이란 편안한 마음으로 휴식을 취하며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고된 일상에서 지친 몸과 마음을 달랠 수 있는 안정되고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행복한 삶을 영위하기 위한 가장 중요한 수단이다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7A4DF-61F0-4DD7-B033-B8C08EF77EB8}"/>
              </a:ext>
            </a:extLst>
          </p:cNvPr>
          <p:cNvSpPr txBox="1"/>
          <p:nvPr/>
        </p:nvSpPr>
        <p:spPr>
          <a:xfrm>
            <a:off x="6540481" y="5275057"/>
            <a:ext cx="5696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전세가 폭등으로 촉발된 주거 불안정성의 영향으로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청년들에게 있어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집 마련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더욱 어려운 현황이다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청년들은 부모님의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금전적 지원 없이는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내 집을 마련하기 힘들다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 인식하고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18" name="양쪽 대괄호 17">
            <a:extLst>
              <a:ext uri="{FF2B5EF4-FFF2-40B4-BE49-F238E27FC236}">
                <a16:creationId xmlns:a16="http://schemas.microsoft.com/office/drawing/2014/main" id="{BD26CEF8-42BD-46E8-BC02-10B6D70BF9D0}"/>
              </a:ext>
            </a:extLst>
          </p:cNvPr>
          <p:cNvSpPr/>
          <p:nvPr/>
        </p:nvSpPr>
        <p:spPr>
          <a:xfrm>
            <a:off x="876420" y="5056105"/>
            <a:ext cx="5538876" cy="1568556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1C94059A-C58B-475C-8998-684D174A3A74}"/>
              </a:ext>
            </a:extLst>
          </p:cNvPr>
          <p:cNvSpPr/>
          <p:nvPr/>
        </p:nvSpPr>
        <p:spPr>
          <a:xfrm>
            <a:off x="7058447" y="5112091"/>
            <a:ext cx="4626130" cy="1323439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4" name="Picture 4">
            <a:extLst>
              <a:ext uri="{FF2B5EF4-FFF2-40B4-BE49-F238E27FC236}">
                <a16:creationId xmlns:a16="http://schemas.microsoft.com/office/drawing/2014/main" id="{A72B345E-2E91-4918-B673-70054AE80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9" t="13033" b="48151"/>
          <a:stretch/>
        </p:blipFill>
        <p:spPr bwMode="auto">
          <a:xfrm>
            <a:off x="3664295" y="1184383"/>
            <a:ext cx="2992990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FAB159D-5612-49AC-9905-B7A661E11E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9" t="784" r="63087" b="92513"/>
          <a:stretch/>
        </p:blipFill>
        <p:spPr bwMode="auto">
          <a:xfrm>
            <a:off x="1807070" y="1650685"/>
            <a:ext cx="1507480" cy="26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8181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Picture 16">
            <a:extLst>
              <a:ext uri="{FF2B5EF4-FFF2-40B4-BE49-F238E27FC236}">
                <a16:creationId xmlns:a16="http://schemas.microsoft.com/office/drawing/2014/main" id="{5BD1B115-8145-4CFC-9F24-1D3E0A4A9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87" y="1412776"/>
            <a:ext cx="5391150" cy="424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7942064-503A-4F75-A2EF-1E0548B9B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9F3E59-6978-4B06-AA09-DDD1707E9FBF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E46D9F-E020-47DC-9D2B-A4912AF23A75}"/>
              </a:ext>
            </a:extLst>
          </p:cNvPr>
          <p:cNvSpPr txBox="1"/>
          <p:nvPr/>
        </p:nvSpPr>
        <p:spPr>
          <a:xfrm>
            <a:off x="524251" y="1200199"/>
            <a:ext cx="263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청년 세대의 주거 비용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9E7C5D-71F9-411B-906A-AC3BD3106B02}"/>
              </a:ext>
            </a:extLst>
          </p:cNvPr>
          <p:cNvSpPr txBox="1"/>
          <p:nvPr/>
        </p:nvSpPr>
        <p:spPr>
          <a:xfrm>
            <a:off x="830014" y="5849416"/>
            <a:ext cx="496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월세를 포함한 주거 비용을 스스로 마련하는 청년들의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비율이 높은 만큼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가파르게 증가하는 집값은 고스란히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청년들의 주거 부담으로 자리잡게 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8C04E6EF-4E7D-4C53-9681-7020356301BE}"/>
              </a:ext>
            </a:extLst>
          </p:cNvPr>
          <p:cNvSpPr/>
          <p:nvPr/>
        </p:nvSpPr>
        <p:spPr>
          <a:xfrm>
            <a:off x="983432" y="5754627"/>
            <a:ext cx="4680520" cy="935523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F481B-3FBC-496B-BDC1-A352C9464CE5}"/>
              </a:ext>
            </a:extLst>
          </p:cNvPr>
          <p:cNvSpPr txBox="1"/>
          <p:nvPr/>
        </p:nvSpPr>
        <p:spPr>
          <a:xfrm>
            <a:off x="6888088" y="5662037"/>
            <a:ext cx="4968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2-30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 청년들의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세 들어 살고 있기에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매달 지출되는 주거 비용이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집 마련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더욱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실현케 하기 어려운 실정이다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F30386F3-3F3D-41EA-BAD5-5E3B8F2C32A6}"/>
              </a:ext>
            </a:extLst>
          </p:cNvPr>
          <p:cNvSpPr/>
          <p:nvPr/>
        </p:nvSpPr>
        <p:spPr>
          <a:xfrm>
            <a:off x="7292213" y="5556546"/>
            <a:ext cx="4122977" cy="935523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2E78226-4216-44D8-84DB-3D7446F72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34833" r="65146" b="7667"/>
          <a:stretch/>
        </p:blipFill>
        <p:spPr bwMode="auto">
          <a:xfrm>
            <a:off x="577003" y="2210546"/>
            <a:ext cx="2631174" cy="258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3BEE5F5-8C86-4322-8E69-B7CA55312A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4" t="25644" r="75397" b="69010"/>
          <a:stretch/>
        </p:blipFill>
        <p:spPr bwMode="auto">
          <a:xfrm>
            <a:off x="1253601" y="1929167"/>
            <a:ext cx="1344658" cy="34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33916B3-9EDA-4435-B5CB-74C47FD23D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1" t="36337" r="21210" b="6895"/>
          <a:stretch/>
        </p:blipFill>
        <p:spPr bwMode="auto">
          <a:xfrm>
            <a:off x="3494967" y="2307509"/>
            <a:ext cx="2597044" cy="252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084505B-BF90-4D79-9322-95CDC0878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48" t="26804" r="32872" b="69894"/>
          <a:stretch/>
        </p:blipFill>
        <p:spPr bwMode="auto">
          <a:xfrm>
            <a:off x="4341290" y="1992026"/>
            <a:ext cx="960784" cy="21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4D5FAAE-1E2A-475C-9F24-9CB76579C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6" t="9632" b="76948"/>
          <a:stretch/>
        </p:blipFill>
        <p:spPr bwMode="auto">
          <a:xfrm>
            <a:off x="1524688" y="4799474"/>
            <a:ext cx="3845407" cy="85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C53292B8-C4D1-41FB-8BDF-C5C8C7EF8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10" t="92" r="51181" b="95315"/>
          <a:stretch/>
        </p:blipFill>
        <p:spPr bwMode="auto">
          <a:xfrm>
            <a:off x="2279576" y="1634381"/>
            <a:ext cx="2232248" cy="2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제목 4">
            <a:extLst>
              <a:ext uri="{FF2B5EF4-FFF2-40B4-BE49-F238E27FC236}">
                <a16:creationId xmlns:a16="http://schemas.microsoft.com/office/drawing/2014/main" id="{93AA5A78-7BDC-4FFC-A877-C2464EDF4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31" y="402289"/>
            <a:ext cx="7177305" cy="497547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청년 세대 주거 현황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주거 취약 계층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공공임대주택 인식</a:t>
            </a:r>
          </a:p>
        </p:txBody>
      </p:sp>
    </p:spTree>
    <p:extLst>
      <p:ext uri="{BB962C8B-B14F-4D97-AF65-F5344CB8AC3E}">
        <p14:creationId xmlns:p14="http://schemas.microsoft.com/office/powerpoint/2010/main" val="2994980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4" name="Picture 32">
            <a:extLst>
              <a:ext uri="{FF2B5EF4-FFF2-40B4-BE49-F238E27FC236}">
                <a16:creationId xmlns:a16="http://schemas.microsoft.com/office/drawing/2014/main" id="{44D2E2A6-DF8D-4AFF-B56D-CA40808396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4" t="45579" b="35632"/>
          <a:stretch/>
        </p:blipFill>
        <p:spPr bwMode="auto">
          <a:xfrm>
            <a:off x="10642214" y="950742"/>
            <a:ext cx="1541779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24A5BC-8515-455C-97E8-AB664F90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3A9BD0-FDB9-467A-A700-B171DDB489D2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DE03D9-7C3C-440A-9388-59C5A6512ABC}"/>
              </a:ext>
            </a:extLst>
          </p:cNvPr>
          <p:cNvSpPr txBox="1"/>
          <p:nvPr/>
        </p:nvSpPr>
        <p:spPr>
          <a:xfrm>
            <a:off x="623392" y="1200199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주거취약계층의 주거 비용 부담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CEE45-00DF-4B43-A4F6-70B54FFDC4B6}"/>
              </a:ext>
            </a:extLst>
          </p:cNvPr>
          <p:cNvSpPr txBox="1"/>
          <p:nvPr/>
        </p:nvSpPr>
        <p:spPr>
          <a:xfrm>
            <a:off x="6889230" y="568523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30~39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세의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월평균 소득인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235.1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 중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월세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33.7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만원을 지출하고 있어 소득의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14%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월세로 납부하고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02D28F-E334-4C6E-BB1A-D4783927B51C}"/>
              </a:ext>
            </a:extLst>
          </p:cNvPr>
          <p:cNvSpPr txBox="1"/>
          <p:nvPr/>
        </p:nvSpPr>
        <p:spPr>
          <a:xfrm>
            <a:off x="1078153" y="568523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 미만의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월평균 소득인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155.8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 중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월세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34.9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만원을 지출하고 있어 소득의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22%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월세로 납부하고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6139FCC8-EEF7-4B00-B9B5-19FAEE21DA1E}"/>
              </a:ext>
            </a:extLst>
          </p:cNvPr>
          <p:cNvSpPr/>
          <p:nvPr/>
        </p:nvSpPr>
        <p:spPr>
          <a:xfrm>
            <a:off x="1271463" y="5605336"/>
            <a:ext cx="4439143" cy="935523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078B720C-048D-4431-A2B5-8A6CC224331D}"/>
              </a:ext>
            </a:extLst>
          </p:cNvPr>
          <p:cNvSpPr/>
          <p:nvPr/>
        </p:nvSpPr>
        <p:spPr>
          <a:xfrm>
            <a:off x="7077397" y="5589229"/>
            <a:ext cx="4347195" cy="935523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4">
            <a:extLst>
              <a:ext uri="{FF2B5EF4-FFF2-40B4-BE49-F238E27FC236}">
                <a16:creationId xmlns:a16="http://schemas.microsoft.com/office/drawing/2014/main" id="{E0F8A0FB-EA55-46B6-B7CC-817F33DBB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06" y="402289"/>
            <a:ext cx="7177305" cy="497547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청년 세대 주거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주거 취약 계층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공공임대주택 인식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2F39EA2-0643-48F5-B3DB-612252BC7F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t="35770" r="65356" b="7515"/>
          <a:stretch/>
        </p:blipFill>
        <p:spPr bwMode="auto">
          <a:xfrm>
            <a:off x="548192" y="2369044"/>
            <a:ext cx="2615953" cy="25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4F677C1-8ECF-4C30-96EC-B08F90ADBB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3" t="35771" r="21060" b="7513"/>
          <a:stretch/>
        </p:blipFill>
        <p:spPr bwMode="auto">
          <a:xfrm>
            <a:off x="3376269" y="2366153"/>
            <a:ext cx="2703227" cy="25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ECD5C2EB-42DD-4D56-B38D-E9E2B9E9E4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-49" r="54134" b="94396"/>
          <a:stretch/>
        </p:blipFill>
        <p:spPr bwMode="auto">
          <a:xfrm>
            <a:off x="2662329" y="1741909"/>
            <a:ext cx="1512168" cy="36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>
            <a:extLst>
              <a:ext uri="{FF2B5EF4-FFF2-40B4-BE49-F238E27FC236}">
                <a16:creationId xmlns:a16="http://schemas.microsoft.com/office/drawing/2014/main" id="{A8D644E7-4405-4AF5-BAFC-04602EF1F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81" t="25685" r="34140" b="70185"/>
          <a:stretch/>
        </p:blipFill>
        <p:spPr bwMode="auto">
          <a:xfrm>
            <a:off x="4414350" y="2046737"/>
            <a:ext cx="680193" cy="26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A94F5FE4-E42C-4D4E-92DD-2B73FC4B0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5" t="95317" r="77760" b="1387"/>
          <a:stretch/>
        </p:blipFill>
        <p:spPr bwMode="auto">
          <a:xfrm>
            <a:off x="1181738" y="5137443"/>
            <a:ext cx="1169846" cy="21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>
            <a:extLst>
              <a:ext uri="{FF2B5EF4-FFF2-40B4-BE49-F238E27FC236}">
                <a16:creationId xmlns:a16="http://schemas.microsoft.com/office/drawing/2014/main" id="{DFC2708F-C94B-424F-BA79-45AEE5C0E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87" t="95315" r="33463" b="1140"/>
          <a:stretch/>
        </p:blipFill>
        <p:spPr bwMode="auto">
          <a:xfrm>
            <a:off x="4178382" y="5140926"/>
            <a:ext cx="1152128" cy="23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06941C8-5184-46B1-A673-882A260332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26097" r="78163" b="70149"/>
          <a:stretch/>
        </p:blipFill>
        <p:spPr bwMode="auto">
          <a:xfrm>
            <a:off x="1541779" y="2084458"/>
            <a:ext cx="680193" cy="24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E372B757-78E7-41A4-A35F-29FA4920F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37" t="48895" b="35632"/>
          <a:stretch/>
        </p:blipFill>
        <p:spPr bwMode="auto">
          <a:xfrm>
            <a:off x="4870913" y="1019963"/>
            <a:ext cx="1775520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3FAABBB6-E534-4946-B804-8C2F10D68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3" t="36286" r="66099" b="7437"/>
          <a:stretch/>
        </p:blipFill>
        <p:spPr bwMode="auto">
          <a:xfrm>
            <a:off x="6618209" y="2449127"/>
            <a:ext cx="2583394" cy="258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>
            <a:extLst>
              <a:ext uri="{FF2B5EF4-FFF2-40B4-BE49-F238E27FC236}">
                <a16:creationId xmlns:a16="http://schemas.microsoft.com/office/drawing/2014/main" id="{5D11F460-B66C-4FC6-A645-58AF74D77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3" t="35632" r="21060" b="8001"/>
          <a:stretch/>
        </p:blipFill>
        <p:spPr bwMode="auto">
          <a:xfrm>
            <a:off x="9431462" y="2480884"/>
            <a:ext cx="2634509" cy="250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>
            <a:extLst>
              <a:ext uri="{FF2B5EF4-FFF2-40B4-BE49-F238E27FC236}">
                <a16:creationId xmlns:a16="http://schemas.microsoft.com/office/drawing/2014/main" id="{783F955A-F785-4DC4-8C80-E7E8A95EDF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5" t="95315" r="78164" b="1009"/>
          <a:stretch/>
        </p:blipFill>
        <p:spPr bwMode="auto">
          <a:xfrm>
            <a:off x="7374205" y="5174496"/>
            <a:ext cx="1120551" cy="23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20022686-7520-4F6C-89D3-5E9ED3C9A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6" t="94939" r="34053" b="1009"/>
          <a:stretch/>
        </p:blipFill>
        <p:spPr bwMode="auto">
          <a:xfrm>
            <a:off x="10273606" y="5152390"/>
            <a:ext cx="1150986" cy="26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>
            <a:extLst>
              <a:ext uri="{FF2B5EF4-FFF2-40B4-BE49-F238E27FC236}">
                <a16:creationId xmlns:a16="http://schemas.microsoft.com/office/drawing/2014/main" id="{D986D264-8A8D-492A-A665-F34F21228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-428" r="54134" b="94121"/>
          <a:stretch/>
        </p:blipFill>
        <p:spPr bwMode="auto">
          <a:xfrm>
            <a:off x="8610063" y="1714427"/>
            <a:ext cx="1512168" cy="41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>
            <a:extLst>
              <a:ext uri="{FF2B5EF4-FFF2-40B4-BE49-F238E27FC236}">
                <a16:creationId xmlns:a16="http://schemas.microsoft.com/office/drawing/2014/main" id="{008F49BC-1DC1-42E2-AFB1-5C652B407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26751" r="78163" b="70378"/>
          <a:stretch/>
        </p:blipFill>
        <p:spPr bwMode="auto">
          <a:xfrm>
            <a:off x="7752184" y="2144065"/>
            <a:ext cx="670785" cy="187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8C1C4FA3-D29D-4581-B61A-F9B140A61D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4" t="26276" r="34014" b="69594"/>
          <a:stretch/>
        </p:blipFill>
        <p:spPr bwMode="auto">
          <a:xfrm>
            <a:off x="10558561" y="2074729"/>
            <a:ext cx="670786" cy="26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1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84F21C3-88C3-494D-90A4-0499AFBC8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459B36-29C0-490E-B803-BAEEC97AC9F2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C97EC8-F2D3-4E5C-A439-B4E0AC446023}"/>
              </a:ext>
            </a:extLst>
          </p:cNvPr>
          <p:cNvSpPr txBox="1"/>
          <p:nvPr/>
        </p:nvSpPr>
        <p:spPr>
          <a:xfrm>
            <a:off x="623392" y="1200199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주거취약계층의 주거 비용 부담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CDA22-7A5B-40F0-862E-822DD944058A}"/>
              </a:ext>
            </a:extLst>
          </p:cNvPr>
          <p:cNvSpPr txBox="1"/>
          <p:nvPr/>
        </p:nvSpPr>
        <p:spPr>
          <a:xfrm>
            <a:off x="2711624" y="5490815"/>
            <a:ext cx="67687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30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세 미만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대부분 세를 들어 살고 있는 청년들이 많을 것으로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예측되어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주거비가 부담스러운 정도가 다른 세대보다 많은 것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나타난다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30~39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·40~49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세의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세대보다 부담 정도가 낮게 나타나지만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그렇다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보통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응답한 비율이 꽤 높다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양쪽 대괄호 9">
            <a:extLst>
              <a:ext uri="{FF2B5EF4-FFF2-40B4-BE49-F238E27FC236}">
                <a16:creationId xmlns:a16="http://schemas.microsoft.com/office/drawing/2014/main" id="{720FF619-7CF7-4CAC-ACF5-CB109C35E82B}"/>
              </a:ext>
            </a:extLst>
          </p:cNvPr>
          <p:cNvSpPr/>
          <p:nvPr/>
        </p:nvSpPr>
        <p:spPr>
          <a:xfrm>
            <a:off x="2451585" y="5561662"/>
            <a:ext cx="7200800" cy="935523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6AF2EDF-891D-4F59-A946-F38EAA813C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" t="42939" r="14563" b="5276"/>
          <a:stretch/>
        </p:blipFill>
        <p:spPr bwMode="auto">
          <a:xfrm>
            <a:off x="839416" y="2060848"/>
            <a:ext cx="10081120" cy="316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78DBF0A-E30E-46D2-B7D1-7BF3E9D373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1" r="46456" b="93956"/>
          <a:stretch/>
        </p:blipFill>
        <p:spPr bwMode="auto">
          <a:xfrm>
            <a:off x="4655840" y="1600309"/>
            <a:ext cx="2664296" cy="3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5DAA6033-2F96-46D7-AB81-4ECB16F25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28" t="54708" b="26461"/>
          <a:stretch/>
        </p:blipFill>
        <p:spPr bwMode="auto">
          <a:xfrm>
            <a:off x="10198899" y="1152322"/>
            <a:ext cx="1703512" cy="115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4">
            <a:extLst>
              <a:ext uri="{FF2B5EF4-FFF2-40B4-BE49-F238E27FC236}">
                <a16:creationId xmlns:a16="http://schemas.microsoft.com/office/drawing/2014/main" id="{E62DFED9-2CD7-48AE-AD9D-86F6730A8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06" y="402289"/>
            <a:ext cx="7177305" cy="497547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청년 세대 주거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주거 취약 계층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공공임대주택 인식</a:t>
            </a:r>
          </a:p>
        </p:txBody>
      </p:sp>
    </p:spTree>
    <p:extLst>
      <p:ext uri="{BB962C8B-B14F-4D97-AF65-F5344CB8AC3E}">
        <p14:creationId xmlns:p14="http://schemas.microsoft.com/office/powerpoint/2010/main" val="1455221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640F7AE-AB46-4656-A0DA-AA635F21B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FE4F8D-92E7-4533-A5FC-677770F35605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00E88-505C-4C72-820D-571613B3B809}"/>
              </a:ext>
            </a:extLst>
          </p:cNvPr>
          <p:cNvSpPr txBox="1"/>
          <p:nvPr/>
        </p:nvSpPr>
        <p:spPr>
          <a:xfrm>
            <a:off x="623392" y="1200199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주거취약계층의 주거지 조건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157C8B-CD1B-446A-9F76-D9BE31171FC7}"/>
              </a:ext>
            </a:extLst>
          </p:cNvPr>
          <p:cNvSpPr txBox="1"/>
          <p:nvPr/>
        </p:nvSpPr>
        <p:spPr>
          <a:xfrm>
            <a:off x="6889230" y="568523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 거처를 선택한 이유를 뒷받침하는 결과로써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통학지와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접근성이 좋은 주거지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선호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한다고 볼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B98D4-FC45-4E2C-9A33-037D79153236}"/>
              </a:ext>
            </a:extLst>
          </p:cNvPr>
          <p:cNvSpPr txBox="1"/>
          <p:nvPr/>
        </p:nvSpPr>
        <p:spPr>
          <a:xfrm>
            <a:off x="732920" y="568523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통학이 잦은 청년 세대의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통학이 편리하고 좋은 위치에 거주하는 경우가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4~50%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차지하고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22" name="양쪽 대괄호 21">
            <a:extLst>
              <a:ext uri="{FF2B5EF4-FFF2-40B4-BE49-F238E27FC236}">
                <a16:creationId xmlns:a16="http://schemas.microsoft.com/office/drawing/2014/main" id="{EE882A27-67AE-404F-95EB-1FDF6ADE9821}"/>
              </a:ext>
            </a:extLst>
          </p:cNvPr>
          <p:cNvSpPr/>
          <p:nvPr/>
        </p:nvSpPr>
        <p:spPr>
          <a:xfrm>
            <a:off x="926230" y="5605336"/>
            <a:ext cx="4439143" cy="935523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대괄호 22">
            <a:extLst>
              <a:ext uri="{FF2B5EF4-FFF2-40B4-BE49-F238E27FC236}">
                <a16:creationId xmlns:a16="http://schemas.microsoft.com/office/drawing/2014/main" id="{356E6A5D-DFB6-46E9-A19C-4072B7F6B5E5}"/>
              </a:ext>
            </a:extLst>
          </p:cNvPr>
          <p:cNvSpPr/>
          <p:nvPr/>
        </p:nvSpPr>
        <p:spPr>
          <a:xfrm>
            <a:off x="7077397" y="5589229"/>
            <a:ext cx="4347195" cy="935523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B18B6C-09D4-494D-841D-AB07213A2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" t="35632" r="65918" b="6895"/>
          <a:stretch/>
        </p:blipFill>
        <p:spPr bwMode="auto">
          <a:xfrm>
            <a:off x="216057" y="2665043"/>
            <a:ext cx="2746486" cy="274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D369E3C-1660-4221-A169-82FF7CAABB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32" t="35632" r="21651" b="6895"/>
          <a:stretch/>
        </p:blipFill>
        <p:spPr bwMode="auto">
          <a:xfrm>
            <a:off x="3128149" y="2630173"/>
            <a:ext cx="2812268" cy="277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BC3FFD-737E-477A-B006-45913DB4E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4" t="26542" r="77759" b="70192"/>
          <a:stretch/>
        </p:blipFill>
        <p:spPr bwMode="auto">
          <a:xfrm>
            <a:off x="1224934" y="2427908"/>
            <a:ext cx="792088" cy="2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55D4903-D048-4350-A014-783F1730B7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7" t="26542" r="34053" b="70192"/>
          <a:stretch/>
        </p:blipFill>
        <p:spPr bwMode="auto">
          <a:xfrm>
            <a:off x="4260056" y="2399791"/>
            <a:ext cx="654648" cy="2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F39011-9EF6-4290-BF9A-7A72911BAC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2" t="-198" r="53161" b="95315"/>
          <a:stretch/>
        </p:blipFill>
        <p:spPr bwMode="auto">
          <a:xfrm>
            <a:off x="2268888" y="2032035"/>
            <a:ext cx="1702838" cy="3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A0920B-9391-4B64-997B-30218152F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6" t="43368" b="35632"/>
          <a:stretch/>
        </p:blipFill>
        <p:spPr bwMode="auto">
          <a:xfrm>
            <a:off x="4497059" y="1086372"/>
            <a:ext cx="1702838" cy="121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ACD06A2-A939-4458-87A4-B62FA5244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t="35333" r="65356" b="6896"/>
          <a:stretch/>
        </p:blipFill>
        <p:spPr bwMode="auto">
          <a:xfrm>
            <a:off x="6284031" y="2729741"/>
            <a:ext cx="2707944" cy="2724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3071036-5C7B-47C1-BF70-714557BE3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3" t="35632" r="21527" b="6895"/>
          <a:stretch/>
        </p:blipFill>
        <p:spPr bwMode="auto">
          <a:xfrm>
            <a:off x="9256222" y="2774564"/>
            <a:ext cx="2690705" cy="269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73B2A7B6-4E98-4E41-AA75-ACE1A8685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4" t="-362" r="46562" b="94407"/>
          <a:stretch/>
        </p:blipFill>
        <p:spPr bwMode="auto">
          <a:xfrm>
            <a:off x="7416300" y="2061351"/>
            <a:ext cx="3384376" cy="38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EE833434-F57D-4C47-9CC8-8211A5A68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4" t="26542" r="77759" b="70192"/>
          <a:stretch/>
        </p:blipFill>
        <p:spPr bwMode="auto">
          <a:xfrm>
            <a:off x="7192995" y="2423237"/>
            <a:ext cx="792088" cy="2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3084BCD9-9EC3-47E1-BEA2-3F46B6591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7" t="26542" r="34053" b="70192"/>
          <a:stretch/>
        </p:blipFill>
        <p:spPr bwMode="auto">
          <a:xfrm>
            <a:off x="10251524" y="2404822"/>
            <a:ext cx="654648" cy="21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E39CD7C-CBFB-49BB-8C91-05FEDDA653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46" t="45579" b="35632"/>
          <a:stretch/>
        </p:blipFill>
        <p:spPr bwMode="auto">
          <a:xfrm>
            <a:off x="10251524" y="923210"/>
            <a:ext cx="1847528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제목 4">
            <a:extLst>
              <a:ext uri="{FF2B5EF4-FFF2-40B4-BE49-F238E27FC236}">
                <a16:creationId xmlns:a16="http://schemas.microsoft.com/office/drawing/2014/main" id="{52BD6D11-87AF-4C0F-A8E7-49AD692BA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06" y="402289"/>
            <a:ext cx="7177305" cy="497547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청년 세대 주거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주거 취약 계층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공공임대주택 인식</a:t>
            </a:r>
          </a:p>
        </p:txBody>
      </p:sp>
    </p:spTree>
    <p:extLst>
      <p:ext uri="{BB962C8B-B14F-4D97-AF65-F5344CB8AC3E}">
        <p14:creationId xmlns:p14="http://schemas.microsoft.com/office/powerpoint/2010/main" val="12781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956D7F-EF29-441A-9275-190B8E8B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9EF64E2-8446-445B-A2B4-F60E3595AD7E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EABB9-2DD9-4089-B237-8DA86DB29590}"/>
              </a:ext>
            </a:extLst>
          </p:cNvPr>
          <p:cNvSpPr txBox="1"/>
          <p:nvPr/>
        </p:nvSpPr>
        <p:spPr>
          <a:xfrm>
            <a:off x="660716" y="1200199"/>
            <a:ext cx="3347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주거취약계층의 이주 계획 이유</a:t>
            </a:r>
          </a:p>
        </p:txBody>
      </p:sp>
      <p:sp>
        <p:nvSpPr>
          <p:cNvPr id="2" name="사각형: 위쪽 모서리의 한쪽은 둥글고 다른 한쪽은 잘림 1">
            <a:extLst>
              <a:ext uri="{FF2B5EF4-FFF2-40B4-BE49-F238E27FC236}">
                <a16:creationId xmlns:a16="http://schemas.microsoft.com/office/drawing/2014/main" id="{411AE574-FFDA-43DF-9ECB-DD591FFB19AE}"/>
              </a:ext>
            </a:extLst>
          </p:cNvPr>
          <p:cNvSpPr/>
          <p:nvPr/>
        </p:nvSpPr>
        <p:spPr>
          <a:xfrm rot="10605577">
            <a:off x="10171670" y="1990955"/>
            <a:ext cx="576064" cy="504056"/>
          </a:xfrm>
          <a:prstGeom prst="snip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587274-2E9A-48EB-8F35-8EEDD5C21A45}"/>
              </a:ext>
            </a:extLst>
          </p:cNvPr>
          <p:cNvSpPr txBox="1"/>
          <p:nvPr/>
        </p:nvSpPr>
        <p:spPr>
          <a:xfrm>
            <a:off x="1540586" y="5386111"/>
            <a:ext cx="468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통학이 편리한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서울권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내에 거주하는 청년들은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 환경보다 접근성을 택한 것이기 때문에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나은 거처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이주하고 싶은 응답이 높게 나타난다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접근성과 더불어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경제성을 고려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청년 세대의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 마련 시 고려하는 중점을 살펴볼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25" name="양쪽 대괄호 24">
            <a:extLst>
              <a:ext uri="{FF2B5EF4-FFF2-40B4-BE49-F238E27FC236}">
                <a16:creationId xmlns:a16="http://schemas.microsoft.com/office/drawing/2014/main" id="{07E76892-67E0-4E25-A642-1934A1F7C7E0}"/>
              </a:ext>
            </a:extLst>
          </p:cNvPr>
          <p:cNvSpPr/>
          <p:nvPr/>
        </p:nvSpPr>
        <p:spPr>
          <a:xfrm>
            <a:off x="1459494" y="5316851"/>
            <a:ext cx="4824537" cy="1366748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C643D6-A5D7-4187-996D-F0C384B6A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5" t="35632" r="65947" b="6819"/>
          <a:stretch/>
        </p:blipFill>
        <p:spPr bwMode="auto">
          <a:xfrm>
            <a:off x="861734" y="2540154"/>
            <a:ext cx="2540924" cy="259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7DF3176-F104-4C5F-8294-80AADD2C3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26" t="35632" r="21650" b="6819"/>
          <a:stretch/>
        </p:blipFill>
        <p:spPr bwMode="auto">
          <a:xfrm>
            <a:off x="4119772" y="2540155"/>
            <a:ext cx="2600686" cy="2579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EF38763-1A5C-47E6-988B-C8C6B6303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1" t="121" r="52713" b="95315"/>
          <a:stretch/>
        </p:blipFill>
        <p:spPr bwMode="auto">
          <a:xfrm>
            <a:off x="2900802" y="1890124"/>
            <a:ext cx="1829454" cy="2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3C5ABFE3-5AEF-48A8-AFE8-327F4B74CA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26375" r="77759" b="69825"/>
          <a:stretch/>
        </p:blipFill>
        <p:spPr bwMode="auto">
          <a:xfrm>
            <a:off x="1905888" y="2309019"/>
            <a:ext cx="720080" cy="24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4FD9906-A48E-49C8-B4D2-246A6C470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34" t="26375" r="34053" b="69825"/>
          <a:stretch/>
        </p:blipFill>
        <p:spPr bwMode="auto">
          <a:xfrm>
            <a:off x="5110431" y="2292568"/>
            <a:ext cx="684354" cy="24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8B34229E-66CA-4A7B-BEDA-44A7AF8F7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6" t="43069" r="122" b="36145"/>
          <a:stretch/>
        </p:blipFill>
        <p:spPr bwMode="auto">
          <a:xfrm>
            <a:off x="5707256" y="975014"/>
            <a:ext cx="1725418" cy="13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B5B5A7B4-109D-40C9-962C-9614C6A28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11151" r="39068" b="9050"/>
          <a:stretch/>
        </p:blipFill>
        <p:spPr bwMode="auto">
          <a:xfrm>
            <a:off x="8058168" y="2057150"/>
            <a:ext cx="3044565" cy="312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잘린 한쪽 모서리 4">
            <a:extLst>
              <a:ext uri="{FF2B5EF4-FFF2-40B4-BE49-F238E27FC236}">
                <a16:creationId xmlns:a16="http://schemas.microsoft.com/office/drawing/2014/main" id="{72AEAC55-232B-4EF5-A77C-7AFF4F59EE97}"/>
              </a:ext>
            </a:extLst>
          </p:cNvPr>
          <p:cNvSpPr/>
          <p:nvPr/>
        </p:nvSpPr>
        <p:spPr>
          <a:xfrm rot="10582161">
            <a:off x="10462899" y="1740146"/>
            <a:ext cx="1293370" cy="758023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6" name="Picture 18">
            <a:extLst>
              <a:ext uri="{FF2B5EF4-FFF2-40B4-BE49-F238E27FC236}">
                <a16:creationId xmlns:a16="http://schemas.microsoft.com/office/drawing/2014/main" id="{E73001E0-FE28-4068-A956-1B8FBAAA5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3" t="393" r="56559" b="96205"/>
          <a:stretch/>
        </p:blipFill>
        <p:spPr bwMode="auto">
          <a:xfrm>
            <a:off x="8355618" y="1652176"/>
            <a:ext cx="2484243" cy="30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577DEBA5-027E-4C14-B69C-801BFBAF77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66" t="5338" b="77558"/>
          <a:stretch/>
        </p:blipFill>
        <p:spPr bwMode="auto">
          <a:xfrm>
            <a:off x="7226909" y="5316851"/>
            <a:ext cx="4815194" cy="117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제목 4">
            <a:extLst>
              <a:ext uri="{FF2B5EF4-FFF2-40B4-BE49-F238E27FC236}">
                <a16:creationId xmlns:a16="http://schemas.microsoft.com/office/drawing/2014/main" id="{AD43E199-1B94-465C-80D4-602F02FB9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906" y="402289"/>
            <a:ext cx="7177305" cy="497547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청년 세대 주거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주거 취약 계층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공공임대주택 인식</a:t>
            </a:r>
          </a:p>
        </p:txBody>
      </p:sp>
    </p:spTree>
    <p:extLst>
      <p:ext uri="{BB962C8B-B14F-4D97-AF65-F5344CB8AC3E}">
        <p14:creationId xmlns:p14="http://schemas.microsoft.com/office/powerpoint/2010/main" val="2854330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E744CDB-F708-4A75-8DA8-9C76E82B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6A79C6-D316-4233-9702-7DA6728F7910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A51749-C95D-4550-A861-5B89E1691571}"/>
              </a:ext>
            </a:extLst>
          </p:cNvPr>
          <p:cNvSpPr txBox="1"/>
          <p:nvPr/>
        </p:nvSpPr>
        <p:spPr>
          <a:xfrm>
            <a:off x="623392" y="1200199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청년 주택 공급 정책의 필요성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BE6E56-501F-4E62-9DE6-634C24DDE27E}"/>
              </a:ext>
            </a:extLst>
          </p:cNvPr>
          <p:cNvSpPr txBox="1"/>
          <p:nvPr/>
        </p:nvSpPr>
        <p:spPr>
          <a:xfrm>
            <a:off x="7413445" y="3068960"/>
            <a:ext cx="468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청년들이 가장 시급하다고 꼽은 주거 정책은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청년 주택 공급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과반수 이상의 청년들이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 행복주택이나 매입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전세임대주택의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필요성을 드러냈다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양쪽 대괄호 13">
            <a:extLst>
              <a:ext uri="{FF2B5EF4-FFF2-40B4-BE49-F238E27FC236}">
                <a16:creationId xmlns:a16="http://schemas.microsoft.com/office/drawing/2014/main" id="{3DE0845D-E027-4B7C-8869-315FD96E3E43}"/>
              </a:ext>
            </a:extLst>
          </p:cNvPr>
          <p:cNvSpPr/>
          <p:nvPr/>
        </p:nvSpPr>
        <p:spPr>
          <a:xfrm>
            <a:off x="7773484" y="2866928"/>
            <a:ext cx="3960441" cy="1366748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805C9-78EA-4F64-B638-6B61B70D096A}"/>
              </a:ext>
            </a:extLst>
          </p:cNvPr>
          <p:cNvSpPr txBox="1"/>
          <p:nvPr/>
        </p:nvSpPr>
        <p:spPr>
          <a:xfrm>
            <a:off x="7642851" y="4901496"/>
            <a:ext cx="417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 주택공급 정책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주거비 지원 정책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 기숙사 공급 순으로 인지도가 높음을 확인할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6" name="양쪽 대괄호 15">
            <a:extLst>
              <a:ext uri="{FF2B5EF4-FFF2-40B4-BE49-F238E27FC236}">
                <a16:creationId xmlns:a16="http://schemas.microsoft.com/office/drawing/2014/main" id="{00F620AB-1ABD-4B70-B290-0615C1CA2B1F}"/>
              </a:ext>
            </a:extLst>
          </p:cNvPr>
          <p:cNvSpPr/>
          <p:nvPr/>
        </p:nvSpPr>
        <p:spPr>
          <a:xfrm>
            <a:off x="7533519" y="4650416"/>
            <a:ext cx="4467137" cy="1082077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4">
            <a:extLst>
              <a:ext uri="{FF2B5EF4-FFF2-40B4-BE49-F238E27FC236}">
                <a16:creationId xmlns:a16="http://schemas.microsoft.com/office/drawing/2014/main" id="{3FADFE7A-E794-49B9-ADD2-771650F99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37" y="402289"/>
            <a:ext cx="7177305" cy="497547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청년 세대 주거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주거 취약 계층 현황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공공임대주택 인식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666E72-5476-406E-9CE8-EA5187A7E8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" t="12037" r="70956" b="8862"/>
          <a:stretch/>
        </p:blipFill>
        <p:spPr bwMode="auto">
          <a:xfrm>
            <a:off x="340634" y="2352273"/>
            <a:ext cx="3168352" cy="318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C4E48AD-308E-40B7-A838-A0398D03E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9" t="13424" r="34054" b="10650"/>
          <a:stretch/>
        </p:blipFill>
        <p:spPr bwMode="auto">
          <a:xfrm>
            <a:off x="3865847" y="2399788"/>
            <a:ext cx="3168352" cy="305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DB2E79B-986E-4994-B18B-1FAF65BB6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8" t="-82" r="78350" b="95886"/>
          <a:stretch/>
        </p:blipFill>
        <p:spPr bwMode="auto">
          <a:xfrm>
            <a:off x="772749" y="1846803"/>
            <a:ext cx="2482253" cy="306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AE4B1F6-EB7B-4868-98B3-1B912836A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19" t="-81" r="42321" b="95423"/>
          <a:stretch/>
        </p:blipFill>
        <p:spPr bwMode="auto">
          <a:xfrm>
            <a:off x="4443661" y="1840769"/>
            <a:ext cx="2012723" cy="345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7ABCCAE-23DE-4359-AFB5-40B7F88D1A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0" t="35560" b="48211"/>
          <a:stretch/>
        </p:blipFill>
        <p:spPr bwMode="auto">
          <a:xfrm>
            <a:off x="772682" y="5647812"/>
            <a:ext cx="6042911" cy="104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66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4080380" y="633576"/>
            <a:ext cx="42530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r>
              <a:rPr lang="ko-KR" altLang="en-US" sz="4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of</a:t>
            </a:r>
            <a:r>
              <a:rPr lang="ko-KR" altLang="en-US" sz="4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44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ko-KR" altLang="en-US" sz="4400" spc="-1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>
            <a:cxnSpLocks/>
          </p:cNvCxnSpPr>
          <p:nvPr/>
        </p:nvCxnSpPr>
        <p:spPr>
          <a:xfrm>
            <a:off x="776177" y="6666617"/>
            <a:ext cx="1100845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E5B2DCFB-844A-434E-8D69-7C147C0312C8}"/>
              </a:ext>
            </a:extLst>
          </p:cNvPr>
          <p:cNvSpPr/>
          <p:nvPr/>
        </p:nvSpPr>
        <p:spPr>
          <a:xfrm>
            <a:off x="58420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0 w 1934765"/>
              <a:gd name="connsiteY5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56" tIns="90678" rIns="238815" bIns="90678" numCol="1" spcCol="1270" anchor="ctr" anchorCtr="0">
            <a:noAutofit/>
          </a:bodyPr>
          <a:lstStyle/>
          <a:p>
            <a:pPr marL="0" lvl="0" indent="0" algn="ctr" defTabSz="15113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3400" kern="1200"/>
          </a:p>
        </p:txBody>
      </p:sp>
      <p:sp>
        <p:nvSpPr>
          <p:cNvPr id="22" name="자유형: 도형 21">
            <a:extLst>
              <a:ext uri="{FF2B5EF4-FFF2-40B4-BE49-F238E27FC236}">
                <a16:creationId xmlns:a16="http://schemas.microsoft.com/office/drawing/2014/main" id="{7E115FA0-5389-4B2C-8506-163499EA474D}"/>
              </a:ext>
            </a:extLst>
          </p:cNvPr>
          <p:cNvSpPr/>
          <p:nvPr/>
        </p:nvSpPr>
        <p:spPr>
          <a:xfrm>
            <a:off x="2726190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67937"/>
              <a:satOff val="-892"/>
              <a:lumOff val="-5391"/>
              <a:alphaOff val="0"/>
            </a:schemeClr>
          </a:fillRef>
          <a:effectRef idx="0">
            <a:schemeClr val="accent2">
              <a:hueOff val="267937"/>
              <a:satOff val="-892"/>
              <a:lumOff val="-5391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3" name="자유형: 도형 22">
            <a:extLst>
              <a:ext uri="{FF2B5EF4-FFF2-40B4-BE49-F238E27FC236}">
                <a16:creationId xmlns:a16="http://schemas.microsoft.com/office/drawing/2014/main" id="{615FB7A2-4BE9-4C0B-BAEF-69BD44C874B6}"/>
              </a:ext>
            </a:extLst>
          </p:cNvPr>
          <p:cNvSpPr/>
          <p:nvPr/>
        </p:nvSpPr>
        <p:spPr>
          <a:xfrm>
            <a:off x="486818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535874"/>
              <a:satOff val="-1784"/>
              <a:lumOff val="-10782"/>
              <a:alphaOff val="0"/>
            </a:schemeClr>
          </a:fillRef>
          <a:effectRef idx="0">
            <a:schemeClr val="accent2">
              <a:hueOff val="535874"/>
              <a:satOff val="-1784"/>
              <a:lumOff val="-1078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90966" tIns="69342" rIns="421624" bIns="69342" numCol="1" spcCol="1270" anchor="ctr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600" kern="120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id="{B0902D80-3951-4EEB-994A-6CD9B58FB81F}"/>
              </a:ext>
            </a:extLst>
          </p:cNvPr>
          <p:cNvSpPr/>
          <p:nvPr/>
        </p:nvSpPr>
        <p:spPr>
          <a:xfrm>
            <a:off x="7010171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803811"/>
              <a:satOff val="-2677"/>
              <a:lumOff val="-16173"/>
              <a:alphaOff val="0"/>
            </a:schemeClr>
          </a:fillRef>
          <a:effectRef idx="0">
            <a:schemeClr val="accent2">
              <a:hueOff val="803811"/>
              <a:satOff val="-2677"/>
              <a:lumOff val="-161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D52F6F5A-A92E-417C-83FC-E2D130D7FDA1}"/>
              </a:ext>
            </a:extLst>
          </p:cNvPr>
          <p:cNvSpPr/>
          <p:nvPr/>
        </p:nvSpPr>
        <p:spPr>
          <a:xfrm>
            <a:off x="9152163" y="2731024"/>
            <a:ext cx="2677487" cy="1070995"/>
          </a:xfrm>
          <a:custGeom>
            <a:avLst/>
            <a:gdLst>
              <a:gd name="connsiteX0" fmla="*/ 0 w 1934765"/>
              <a:gd name="connsiteY0" fmla="*/ 0 h 773906"/>
              <a:gd name="connsiteX1" fmla="*/ 1547812 w 1934765"/>
              <a:gd name="connsiteY1" fmla="*/ 0 h 773906"/>
              <a:gd name="connsiteX2" fmla="*/ 1934765 w 1934765"/>
              <a:gd name="connsiteY2" fmla="*/ 386953 h 773906"/>
              <a:gd name="connsiteX3" fmla="*/ 1547812 w 1934765"/>
              <a:gd name="connsiteY3" fmla="*/ 773906 h 773906"/>
              <a:gd name="connsiteX4" fmla="*/ 0 w 1934765"/>
              <a:gd name="connsiteY4" fmla="*/ 773906 h 773906"/>
              <a:gd name="connsiteX5" fmla="*/ 386953 w 1934765"/>
              <a:gd name="connsiteY5" fmla="*/ 386953 h 773906"/>
              <a:gd name="connsiteX6" fmla="*/ 0 w 1934765"/>
              <a:gd name="connsiteY6" fmla="*/ 0 h 77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4765" h="773906">
                <a:moveTo>
                  <a:pt x="0" y="0"/>
                </a:moveTo>
                <a:lnTo>
                  <a:pt x="1547812" y="0"/>
                </a:lnTo>
                <a:lnTo>
                  <a:pt x="1934765" y="386953"/>
                </a:lnTo>
                <a:lnTo>
                  <a:pt x="1547812" y="773906"/>
                </a:lnTo>
                <a:lnTo>
                  <a:pt x="0" y="773906"/>
                </a:lnTo>
                <a:lnTo>
                  <a:pt x="386953" y="38695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1071747"/>
              <a:satOff val="-3569"/>
              <a:lumOff val="-21564"/>
              <a:alphaOff val="0"/>
            </a:schemeClr>
          </a:fillRef>
          <a:effectRef idx="0">
            <a:schemeClr val="accent2">
              <a:hueOff val="1071747"/>
              <a:satOff val="-3569"/>
              <a:lumOff val="-2156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50974" tIns="109347" rIns="441627" bIns="109347" numCol="1" spcCol="1270" anchor="ctr" anchorCtr="0">
            <a:noAutofit/>
          </a:bodyPr>
          <a:lstStyle/>
          <a:p>
            <a:pPr marL="0" lvl="0" indent="0" algn="ctr" defTabSz="18224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100" kern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723B29-3B39-45ED-9CD6-9A77EBE0CA9A}"/>
              </a:ext>
            </a:extLst>
          </p:cNvPr>
          <p:cNvSpPr txBox="1"/>
          <p:nvPr/>
        </p:nvSpPr>
        <p:spPr>
          <a:xfrm>
            <a:off x="1398913" y="3035689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서론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B895B7-5595-4EAA-9690-AD6C69B244ED}"/>
              </a:ext>
            </a:extLst>
          </p:cNvPr>
          <p:cNvSpPr txBox="1"/>
          <p:nvPr/>
        </p:nvSpPr>
        <p:spPr>
          <a:xfrm>
            <a:off x="3631309" y="3035689"/>
            <a:ext cx="100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본론 </a:t>
            </a:r>
            <a:r>
              <a:rPr lang="en-US" altLang="ko-KR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endParaRPr lang="ko-KR" altLang="en-US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CF1325-6C1D-4DA4-9CC5-245FF5D941E4}"/>
              </a:ext>
            </a:extLst>
          </p:cNvPr>
          <p:cNvSpPr txBox="1"/>
          <p:nvPr/>
        </p:nvSpPr>
        <p:spPr>
          <a:xfrm>
            <a:off x="5831215" y="3035689"/>
            <a:ext cx="100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본론 </a:t>
            </a:r>
            <a:r>
              <a:rPr lang="en-US" altLang="ko-KR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9B5D34-82B4-4282-BF48-0744B68A053C}"/>
              </a:ext>
            </a:extLst>
          </p:cNvPr>
          <p:cNvSpPr txBox="1"/>
          <p:nvPr/>
        </p:nvSpPr>
        <p:spPr>
          <a:xfrm>
            <a:off x="7780110" y="3035689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입지 선정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CB193C0-F37B-42A3-8B0D-43AED2F6BBD4}"/>
              </a:ext>
            </a:extLst>
          </p:cNvPr>
          <p:cNvSpPr txBox="1"/>
          <p:nvPr/>
        </p:nvSpPr>
        <p:spPr>
          <a:xfrm>
            <a:off x="10190669" y="3035689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90628D-93FF-4D71-9871-43FBA8710D8E}"/>
              </a:ext>
            </a:extLst>
          </p:cNvPr>
          <p:cNvSpPr txBox="1"/>
          <p:nvPr/>
        </p:nvSpPr>
        <p:spPr>
          <a:xfrm>
            <a:off x="811475" y="4052701"/>
            <a:ext cx="2076209" cy="1402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주제 선정 배경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분석 흐름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사용한 데이터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대한민국 주거 실태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42B9B4-CB16-4351-A49F-A7438FE07BAA}"/>
              </a:ext>
            </a:extLst>
          </p:cNvPr>
          <p:cNvSpPr txBox="1"/>
          <p:nvPr/>
        </p:nvSpPr>
        <p:spPr>
          <a:xfrm>
            <a:off x="2982380" y="4044585"/>
            <a:ext cx="2281394" cy="1067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청년 세대 주거 현황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주거 취약 계층 현황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공공임대주택 인식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D5F82E-0D49-4B6E-8EB7-E971A6011DD9}"/>
              </a:ext>
            </a:extLst>
          </p:cNvPr>
          <p:cNvSpPr txBox="1"/>
          <p:nvPr/>
        </p:nvSpPr>
        <p:spPr>
          <a:xfrm>
            <a:off x="5254013" y="4055203"/>
            <a:ext cx="2246128" cy="1402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수요지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데이터 생성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후보지 데이터 소개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해제구역의 </a:t>
            </a:r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괴리율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경제성 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접근성 계산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589974-F32F-46D2-9405-7D4DB2FD7281}"/>
              </a:ext>
            </a:extLst>
          </p:cNvPr>
          <p:cNvSpPr txBox="1"/>
          <p:nvPr/>
        </p:nvSpPr>
        <p:spPr>
          <a:xfrm>
            <a:off x="7635595" y="4052701"/>
            <a:ext cx="1651414" cy="1402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다목적 공간 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   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최적화 모델 </a:t>
            </a:r>
            <a:endParaRPr lang="en-US" altLang="ko-KR" dirty="0">
              <a:solidFill>
                <a:schemeClr val="tx2">
                  <a:lumMod val="75000"/>
                </a:schemeClr>
              </a:solidFill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K - median </a:t>
            </a: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최종 결과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BEB065-ADB5-4D70-B162-82915BEC60EA}"/>
              </a:ext>
            </a:extLst>
          </p:cNvPr>
          <p:cNvSpPr txBox="1"/>
          <p:nvPr/>
        </p:nvSpPr>
        <p:spPr>
          <a:xfrm>
            <a:off x="9538367" y="4044585"/>
            <a:ext cx="1503938" cy="737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활용방안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의의 및 한계</a:t>
            </a:r>
          </a:p>
        </p:txBody>
      </p:sp>
      <p:pic>
        <p:nvPicPr>
          <p:cNvPr id="40" name="Picture 2" descr="daconio">
            <a:extLst>
              <a:ext uri="{FF2B5EF4-FFF2-40B4-BE49-F238E27FC236}">
                <a16:creationId xmlns:a16="http://schemas.microsoft.com/office/drawing/2014/main" id="{92F9F706-63D9-4642-9DC8-8D3380A4AB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8"/>
          <a:stretch/>
        </p:blipFill>
        <p:spPr bwMode="auto">
          <a:xfrm>
            <a:off x="10826393" y="174800"/>
            <a:ext cx="962625" cy="8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958DBB7-B48E-46C2-844A-FAA0BB4B8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78" y="254789"/>
            <a:ext cx="743905" cy="74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9CAA031-9CD5-4C8B-94D4-4EABE1DEF9A0}"/>
              </a:ext>
            </a:extLst>
          </p:cNvPr>
          <p:cNvSpPr/>
          <p:nvPr/>
        </p:nvSpPr>
        <p:spPr>
          <a:xfrm>
            <a:off x="6384410" y="3648269"/>
            <a:ext cx="6048672" cy="2868368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F389BF-E5DA-43D6-89A6-DF1B04C0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58F2E92-A578-40D4-8B20-2A776FC7ADCF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B31C0-0D8C-47AD-A494-5EA0D9BBCF44}"/>
              </a:ext>
            </a:extLst>
          </p:cNvPr>
          <p:cNvSpPr txBox="1"/>
          <p:nvPr/>
        </p:nvSpPr>
        <p:spPr>
          <a:xfrm>
            <a:off x="623392" y="1200199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 복지 프로그램 이용현황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5683B0-88CC-4C9E-B436-1035719CF5B8}"/>
              </a:ext>
            </a:extLst>
          </p:cNvPr>
          <p:cNvSpPr txBox="1"/>
          <p:nvPr/>
        </p:nvSpPr>
        <p:spPr>
          <a:xfrm>
            <a:off x="895878" y="5648904"/>
            <a:ext cx="4680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시급한 주거 정책으로 주택 공급 정책을 꼽았지만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 복지 프로그램 이용 경험을 살펴보면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주거 취약 계층의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97%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는 이용해본 적이 없다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72AF1DEE-4D05-4B5B-975D-EE1F1BFE43D8}"/>
              </a:ext>
            </a:extLst>
          </p:cNvPr>
          <p:cNvSpPr/>
          <p:nvPr/>
        </p:nvSpPr>
        <p:spPr>
          <a:xfrm>
            <a:off x="1060110" y="5410087"/>
            <a:ext cx="4320480" cy="1224136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4FE8E9-FBFC-4580-A99B-A0EEA720AB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6000"/>
                    </a14:imgEffect>
                    <a14:imgEffect>
                      <a14:saturation sat="177000"/>
                    </a14:imgEffect>
                    <a14:imgEffect>
                      <a14:brightnessContrast contrast="-18000"/>
                    </a14:imgEffect>
                  </a14:imgLayer>
                </a14:imgProps>
              </a:ext>
            </a:extLst>
          </a:blip>
          <a:srcRect t="3048" b="1471"/>
          <a:stretch/>
        </p:blipFill>
        <p:spPr>
          <a:xfrm rot="21343508">
            <a:off x="6593749" y="3556966"/>
            <a:ext cx="5495072" cy="2985235"/>
          </a:xfrm>
          <a:prstGeom prst="rect">
            <a:avLst/>
          </a:prstGeom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2E09ED-89F0-43B6-BF95-A7279DFEACEF}"/>
              </a:ext>
            </a:extLst>
          </p:cNvPr>
          <p:cNvSpPr txBox="1"/>
          <p:nvPr/>
        </p:nvSpPr>
        <p:spPr>
          <a:xfrm>
            <a:off x="7414453" y="1612546"/>
            <a:ext cx="46805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계속되는 공공임대주택 공급 속에도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개월 이상 빈집으로 남아있는 현황으로 미루어 보자면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대중교통이 편리한 지역에 저렴하면서 양질의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주택을 공급하고자 하는 목표가 원 계획과 달리 여러 가지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현실적인 문제에 봉착했음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알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양쪽 대괄호 18">
            <a:extLst>
              <a:ext uri="{FF2B5EF4-FFF2-40B4-BE49-F238E27FC236}">
                <a16:creationId xmlns:a16="http://schemas.microsoft.com/office/drawing/2014/main" id="{516784FB-25F3-4818-95DD-9D1583E18759}"/>
              </a:ext>
            </a:extLst>
          </p:cNvPr>
          <p:cNvSpPr/>
          <p:nvPr/>
        </p:nvSpPr>
        <p:spPr>
          <a:xfrm rot="5400000">
            <a:off x="8868309" y="80631"/>
            <a:ext cx="1728191" cy="4392490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CD5459B-750B-43A7-BCA9-BD4CC2EDB1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1" t="35632" r="65946" b="7148"/>
          <a:stretch/>
        </p:blipFill>
        <p:spPr bwMode="auto">
          <a:xfrm>
            <a:off x="265973" y="2552875"/>
            <a:ext cx="2742730" cy="278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7B34C71-F01E-46E4-A24E-AFA897BA8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35" t="35264" r="21850" b="7148"/>
          <a:stretch/>
        </p:blipFill>
        <p:spPr bwMode="auto">
          <a:xfrm>
            <a:off x="3142444" y="2545432"/>
            <a:ext cx="2786447" cy="2791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682A036A-1776-4111-BFA2-E83830326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9" t="71" r="50000" b="95315"/>
          <a:stretch/>
        </p:blipFill>
        <p:spPr bwMode="auto">
          <a:xfrm>
            <a:off x="1882304" y="1902135"/>
            <a:ext cx="2520280" cy="3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AE04149E-85F1-4AAB-9622-EF05C6E5E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2" t="42433" b="35632"/>
          <a:stretch/>
        </p:blipFill>
        <p:spPr bwMode="auto">
          <a:xfrm>
            <a:off x="4900085" y="970334"/>
            <a:ext cx="2391830" cy="142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A27F3E33-3357-4AE4-A7D4-B3E0BF3465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5" t="26413" r="78350" b="70771"/>
          <a:stretch/>
        </p:blipFill>
        <p:spPr bwMode="auto">
          <a:xfrm>
            <a:off x="1313302" y="2358244"/>
            <a:ext cx="648072" cy="18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07872AD0-AF21-44B4-BF35-96327F0BB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47" t="26789" r="34053" b="70147"/>
          <a:stretch/>
        </p:blipFill>
        <p:spPr bwMode="auto">
          <a:xfrm>
            <a:off x="4260000" y="2379972"/>
            <a:ext cx="707140" cy="1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 descr="화살이(가) 표시된 사진&#10;&#10;자동 생성된 설명">
            <a:extLst>
              <a:ext uri="{FF2B5EF4-FFF2-40B4-BE49-F238E27FC236}">
                <a16:creationId xmlns:a16="http://schemas.microsoft.com/office/drawing/2014/main" id="{AB5170F6-8913-438D-B234-F5B1C45F060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69487">
            <a:off x="6819149" y="2136907"/>
            <a:ext cx="1101375" cy="1101375"/>
          </a:xfrm>
          <a:prstGeom prst="rect">
            <a:avLst/>
          </a:prstGeom>
        </p:spPr>
      </p:pic>
      <p:sp>
        <p:nvSpPr>
          <p:cNvPr id="39" name="제목 4">
            <a:extLst>
              <a:ext uri="{FF2B5EF4-FFF2-40B4-BE49-F238E27FC236}">
                <a16:creationId xmlns:a16="http://schemas.microsoft.com/office/drawing/2014/main" id="{DFE01D64-B4E6-4487-99F9-FE0B40945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237" y="402289"/>
            <a:ext cx="7177305" cy="497547"/>
          </a:xfrm>
        </p:spPr>
        <p:txBody>
          <a:bodyPr>
            <a:no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청년 세대 주거 현황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주거 취약 계층 현황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공공임대주택 인식</a:t>
            </a:r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21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8DB340C-5D6D-4E97-AE77-F31F3B2064E9}"/>
              </a:ext>
            </a:extLst>
          </p:cNvPr>
          <p:cNvSpPr/>
          <p:nvPr/>
        </p:nvSpPr>
        <p:spPr>
          <a:xfrm>
            <a:off x="407368" y="1384780"/>
            <a:ext cx="7344816" cy="50709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AEA7C2-A432-48CE-AC6A-841F5FBE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7F99DF7-E2CD-4A2B-A1F1-5922EFB5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42" y="402289"/>
            <a:ext cx="6813794" cy="497547"/>
          </a:xfrm>
        </p:spPr>
        <p:txBody>
          <a:bodyPr>
            <a:noAutofit/>
          </a:bodyPr>
          <a:lstStyle/>
          <a:p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수요지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데이터 생성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후보지 데이터 소개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해제구역의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괴리율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경제성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접근성 계산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A39042-98CA-48D4-894B-7E75FD588769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7F2A07-F4F4-4400-AD83-758537CF7F14}"/>
              </a:ext>
            </a:extLst>
          </p:cNvPr>
          <p:cNvSpPr txBox="1"/>
          <p:nvPr/>
        </p:nvSpPr>
        <p:spPr>
          <a:xfrm>
            <a:off x="100872" y="117220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 </a:t>
            </a:r>
            <a:r>
              <a:rPr lang="ko-KR" altLang="en-US" sz="2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통근</a:t>
            </a:r>
            <a:r>
              <a:rPr lang="en-US" altLang="ko-KR" sz="2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 </a:t>
            </a:r>
            <a:r>
              <a:rPr lang="ko-KR" altLang="en-US" sz="2000" i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수요지</a:t>
            </a:r>
            <a:endParaRPr lang="ko-KR" altLang="en-US" sz="2000" i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E65CCC5B-DE72-48F7-BA72-06BBA0B495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399262"/>
              </p:ext>
            </p:extLst>
          </p:nvPr>
        </p:nvGraphicFramePr>
        <p:xfrm>
          <a:off x="932723" y="1976238"/>
          <a:ext cx="4682270" cy="1619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54">
                  <a:extLst>
                    <a:ext uri="{9D8B030D-6E8A-4147-A177-3AD203B41FA5}">
                      <a16:colId xmlns:a16="http://schemas.microsoft.com/office/drawing/2014/main" val="187728346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49241004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78729584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5544929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862992962"/>
                    </a:ext>
                  </a:extLst>
                </a:gridCol>
              </a:tblGrid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자치구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사업체수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종사자수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907233"/>
                  </a:ext>
                </a:extLst>
              </a:tr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종로구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사직동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3574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47522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0690"/>
                  </a:ext>
                </a:extLst>
              </a:tr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종로구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삼청동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732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4601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09144"/>
                  </a:ext>
                </a:extLst>
              </a:tr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종로구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부암동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599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3454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124802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6E593F2-F431-45AF-91E4-7ECD0B26379B}"/>
              </a:ext>
            </a:extLst>
          </p:cNvPr>
          <p:cNvSpPr txBox="1"/>
          <p:nvPr/>
        </p:nvSpPr>
        <p:spPr>
          <a:xfrm>
            <a:off x="860715" y="3595722"/>
            <a:ext cx="194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424 rows x 5 columns</a:t>
            </a:r>
            <a:endParaRPr lang="ko-KR" altLang="en-US" sz="1400" i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FC7E887-0847-4F37-9D31-D645663B6AE4}"/>
              </a:ext>
            </a:extLst>
          </p:cNvPr>
          <p:cNvSpPr txBox="1"/>
          <p:nvPr/>
        </p:nvSpPr>
        <p:spPr>
          <a:xfrm>
            <a:off x="3057834" y="355301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EB3E0-6E71-4FF7-A08B-E00E22168F63}"/>
              </a:ext>
            </a:extLst>
          </p:cNvPr>
          <p:cNvSpPr txBox="1"/>
          <p:nvPr/>
        </p:nvSpPr>
        <p:spPr>
          <a:xfrm>
            <a:off x="716699" y="1668461"/>
            <a:ext cx="311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서울시 사업체 및 종사자 밀도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동별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).csv</a:t>
            </a: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graphicFrame>
        <p:nvGraphicFramePr>
          <p:cNvPr id="22" name="표 22">
            <a:extLst>
              <a:ext uri="{FF2B5EF4-FFF2-40B4-BE49-F238E27FC236}">
                <a16:creationId xmlns:a16="http://schemas.microsoft.com/office/drawing/2014/main" id="{686DEC18-3208-4E04-9D16-B22609709E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527345"/>
              </p:ext>
            </p:extLst>
          </p:nvPr>
        </p:nvGraphicFramePr>
        <p:xfrm>
          <a:off x="5614993" y="4405464"/>
          <a:ext cx="1728143" cy="1619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43">
                  <a:extLst>
                    <a:ext uri="{9D8B030D-6E8A-4147-A177-3AD203B41FA5}">
                      <a16:colId xmlns:a16="http://schemas.microsoft.com/office/drawing/2014/main" val="3801598273"/>
                    </a:ext>
                  </a:extLst>
                </a:gridCol>
              </a:tblGrid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20~29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세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종사자수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명</a:t>
                      </a:r>
                      <a:r>
                        <a:rPr lang="en-US" altLang="ko-KR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807956"/>
                  </a:ext>
                </a:extLst>
              </a:tr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23924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5099441"/>
                  </a:ext>
                </a:extLst>
              </a:tr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22489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778519"/>
                  </a:ext>
                </a:extLst>
              </a:tr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21824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646567"/>
                  </a:ext>
                </a:extLst>
              </a:tr>
            </a:tbl>
          </a:graphicData>
        </a:graphic>
      </p:graphicFrame>
      <p:graphicFrame>
        <p:nvGraphicFramePr>
          <p:cNvPr id="24" name="표 16">
            <a:extLst>
              <a:ext uri="{FF2B5EF4-FFF2-40B4-BE49-F238E27FC236}">
                <a16:creationId xmlns:a16="http://schemas.microsoft.com/office/drawing/2014/main" id="{3CFB54D5-F8E9-4D27-B237-9A7BF3B98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324911"/>
              </p:ext>
            </p:extLst>
          </p:nvPr>
        </p:nvGraphicFramePr>
        <p:xfrm>
          <a:off x="932723" y="4405464"/>
          <a:ext cx="4682270" cy="1619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7854">
                  <a:extLst>
                    <a:ext uri="{9D8B030D-6E8A-4147-A177-3AD203B41FA5}">
                      <a16:colId xmlns:a16="http://schemas.microsoft.com/office/drawing/2014/main" val="187728346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492410042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78729584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554492903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862992962"/>
                    </a:ext>
                  </a:extLst>
                </a:gridCol>
              </a:tblGrid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기간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자치구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사업체수</a:t>
                      </a:r>
                      <a:endParaRPr lang="ko-KR" altLang="en-US" sz="12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종사자수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907233"/>
                  </a:ext>
                </a:extLst>
              </a:tr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금천구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가산동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16661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170886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510690"/>
                  </a:ext>
                </a:extLst>
              </a:tr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영등포구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여의동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8132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160633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109144"/>
                  </a:ext>
                </a:extLst>
              </a:tr>
              <a:tr h="40487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2019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강남구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역삼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15451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155883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6124802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55B26EC-CBE9-4AC0-A543-0F90AEAC8A40}"/>
              </a:ext>
            </a:extLst>
          </p:cNvPr>
          <p:cNvSpPr txBox="1"/>
          <p:nvPr/>
        </p:nvSpPr>
        <p:spPr>
          <a:xfrm>
            <a:off x="314393" y="4108294"/>
            <a:ext cx="3111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seoul_work_top10.csv</a:t>
            </a: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61261B-97DD-496C-9DF0-F8AD9AE585A1}"/>
              </a:ext>
            </a:extLst>
          </p:cNvPr>
          <p:cNvSpPr txBox="1"/>
          <p:nvPr/>
        </p:nvSpPr>
        <p:spPr>
          <a:xfrm>
            <a:off x="820924" y="6014341"/>
            <a:ext cx="194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10 rows x 6 columns</a:t>
            </a:r>
            <a:endParaRPr lang="ko-KR" altLang="en-US" sz="1400" i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529A62-1B89-477F-87B9-A24E5AC24979}"/>
              </a:ext>
            </a:extLst>
          </p:cNvPr>
          <p:cNvSpPr txBox="1"/>
          <p:nvPr/>
        </p:nvSpPr>
        <p:spPr>
          <a:xfrm>
            <a:off x="3949236" y="601434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ko-KR" altLang="en-US" dirty="0"/>
          </a:p>
        </p:txBody>
      </p:sp>
      <p:sp>
        <p:nvSpPr>
          <p:cNvPr id="28" name="화살표: 굽음 27">
            <a:extLst>
              <a:ext uri="{FF2B5EF4-FFF2-40B4-BE49-F238E27FC236}">
                <a16:creationId xmlns:a16="http://schemas.microsoft.com/office/drawing/2014/main" id="{D4C20E10-2EDD-4DE6-A82C-FA792B4E465A}"/>
              </a:ext>
            </a:extLst>
          </p:cNvPr>
          <p:cNvSpPr/>
          <p:nvPr/>
        </p:nvSpPr>
        <p:spPr>
          <a:xfrm rot="5400000">
            <a:off x="5690457" y="2904701"/>
            <a:ext cx="1401199" cy="1163758"/>
          </a:xfrm>
          <a:prstGeom prst="bentArrow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2" name="표 32">
            <a:extLst>
              <a:ext uri="{FF2B5EF4-FFF2-40B4-BE49-F238E27FC236}">
                <a16:creationId xmlns:a16="http://schemas.microsoft.com/office/drawing/2014/main" id="{BC09C481-EB0B-40C6-BF51-41866F8A5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277966"/>
              </p:ext>
            </p:extLst>
          </p:nvPr>
        </p:nvGraphicFramePr>
        <p:xfrm>
          <a:off x="7461837" y="2327545"/>
          <a:ext cx="4537620" cy="131412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12540">
                  <a:extLst>
                    <a:ext uri="{9D8B030D-6E8A-4147-A177-3AD203B41FA5}">
                      <a16:colId xmlns:a16="http://schemas.microsoft.com/office/drawing/2014/main" val="1904169227"/>
                    </a:ext>
                  </a:extLst>
                </a:gridCol>
                <a:gridCol w="1512540">
                  <a:extLst>
                    <a:ext uri="{9D8B030D-6E8A-4147-A177-3AD203B41FA5}">
                      <a16:colId xmlns:a16="http://schemas.microsoft.com/office/drawing/2014/main" val="2347592332"/>
                    </a:ext>
                  </a:extLst>
                </a:gridCol>
                <a:gridCol w="1512540">
                  <a:extLst>
                    <a:ext uri="{9D8B030D-6E8A-4147-A177-3AD203B41FA5}">
                      <a16:colId xmlns:a16="http://schemas.microsoft.com/office/drawing/2014/main" val="807961317"/>
                    </a:ext>
                  </a:extLst>
                </a:gridCol>
              </a:tblGrid>
              <a:tr h="4727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성별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연령별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경제활동인구</a:t>
                      </a:r>
                      <a:r>
                        <a:rPr lang="en-US" altLang="ko-KR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천명</a:t>
                      </a:r>
                      <a:r>
                        <a:rPr lang="en-US" altLang="ko-KR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064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전체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28,730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16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20~29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4,129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4839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7245B-0538-473B-A4D7-20E64CE27807}"/>
                  </a:ext>
                </a:extLst>
              </p:cNvPr>
              <p:cNvSpPr txBox="1"/>
              <p:nvPr/>
            </p:nvSpPr>
            <p:spPr>
              <a:xfrm>
                <a:off x="7856645" y="3828165"/>
                <a:ext cx="4176464" cy="2340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총 경제인구 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28,730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명 중 </a:t>
                </a:r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20~29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세의 경제 활동 인구 수는 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4,129</a:t>
                </a:r>
                <a:r>
                  <a:rPr lang="ko-KR" altLang="en-US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명이다</a:t>
                </a:r>
                <a:r>
                  <a:rPr lang="en-US" altLang="ko-KR" sz="16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pPr algn="ctr"/>
                <a:endParaRPr lang="en-US" altLang="ko-KR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이에 </a:t>
                </a:r>
                <a: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20~29</a:t>
                </a:r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세 경제활동인구비율은 </a:t>
                </a:r>
                <a: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0.14</a:t>
                </a:r>
                <a:r>
                  <a:rPr lang="ko-KR" altLang="en-US" sz="16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이므로</a:t>
                </a:r>
                <a:r>
                  <a:rPr lang="en-US" altLang="ko-KR" sz="1600" b="0" i="0" dirty="0">
                    <a:solidFill>
                      <a:srgbClr val="000000"/>
                    </a:solidFill>
                    <a:effectLst/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종</m:t>
                        </m:r>
                        <m:r>
                          <a:rPr lang="ko-KR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사</m:t>
                        </m:r>
                        <m:r>
                          <a:rPr lang="ko-KR" alt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자</m:t>
                        </m:r>
                        <m:r>
                          <a:rPr lang="ko-KR" altLang="en-US" sz="16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수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×0.14</m:t>
                    </m:r>
                  </m:oMath>
                </a14:m>
                <a:r>
                  <a:rPr lang="ko-KR" altLang="en-US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로 </a:t>
                </a:r>
                <a:endParaRPr lang="en-US" altLang="ko-KR" sz="16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en-US" altLang="ko-KR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‘20~29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세 종사자수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명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)’ column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을 추가한다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pPr algn="ctr"/>
                <a:endParaRPr lang="en-US" altLang="ko-KR" sz="16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종사자수가 가장 많은 고용 중심지 상위 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10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곳을</a:t>
                </a:r>
                <a:endParaRPr lang="en-US" altLang="ko-KR" sz="1600" dirty="0">
                  <a:solidFill>
                    <a:srgbClr val="0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새로운 </a:t>
                </a:r>
                <a:r>
                  <a:rPr lang="ko-KR" altLang="en-US" sz="1600" dirty="0" err="1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수요지</a:t>
                </a:r>
                <a:r>
                  <a:rPr lang="ko-KR" altLang="en-US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데이터로 저장한다</a:t>
                </a:r>
                <a:r>
                  <a:rPr lang="en-US" altLang="ko-KR" sz="1600" dirty="0">
                    <a:solidFill>
                      <a:srgbClr val="0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  <a:endParaRPr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847245B-0538-473B-A4D7-20E64CE27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645" y="3828165"/>
                <a:ext cx="4176464" cy="2340064"/>
              </a:xfrm>
              <a:prstGeom prst="rect">
                <a:avLst/>
              </a:prstGeom>
              <a:blipFill>
                <a:blip r:embed="rId2"/>
                <a:stretch>
                  <a:fillRect t="-781" r="-438" b="-23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C2961F23-4C10-4759-B7AF-2F89AC1DA453}"/>
              </a:ext>
            </a:extLst>
          </p:cNvPr>
          <p:cNvSpPr txBox="1"/>
          <p:nvPr/>
        </p:nvSpPr>
        <p:spPr>
          <a:xfrm>
            <a:off x="8899061" y="1988991"/>
            <a:ext cx="3431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출처</a:t>
            </a:r>
            <a:r>
              <a:rPr lang="en-US" altLang="ko-KR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통계청</a:t>
            </a:r>
            <a:r>
              <a:rPr lang="en-US" altLang="ko-KR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 </a:t>
            </a:r>
            <a:r>
              <a:rPr lang="ko-KR" altLang="en-US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「경제활동인구조사」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31307CF0-5766-4F11-B5BC-7189AA9501B8}"/>
              </a:ext>
            </a:extLst>
          </p:cNvPr>
          <p:cNvCxnSpPr>
            <a:cxnSpLocks/>
          </p:cNvCxnSpPr>
          <p:nvPr/>
        </p:nvCxnSpPr>
        <p:spPr>
          <a:xfrm>
            <a:off x="6805152" y="3153161"/>
            <a:ext cx="55208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3036A8C4-147C-41C9-9DFD-2743BAAE9565}"/>
              </a:ext>
            </a:extLst>
          </p:cNvPr>
          <p:cNvSpPr/>
          <p:nvPr/>
        </p:nvSpPr>
        <p:spPr>
          <a:xfrm>
            <a:off x="7287093" y="3107576"/>
            <a:ext cx="70147" cy="91170"/>
          </a:xfrm>
          <a:prstGeom prst="flowChartConnector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554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4D17C11-48B3-4E50-89E2-C97526E8003D}"/>
              </a:ext>
            </a:extLst>
          </p:cNvPr>
          <p:cNvSpPr/>
          <p:nvPr/>
        </p:nvSpPr>
        <p:spPr>
          <a:xfrm>
            <a:off x="436293" y="1390553"/>
            <a:ext cx="11521280" cy="51347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AEA7C2-A432-48CE-AC6A-841F5FBE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7F99DF7-E2CD-4A2B-A1F1-5922EFB5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42" y="402289"/>
            <a:ext cx="6813794" cy="497547"/>
          </a:xfrm>
        </p:spPr>
        <p:txBody>
          <a:bodyPr>
            <a:noAutofit/>
          </a:bodyPr>
          <a:lstStyle/>
          <a:p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수요지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데이터 생성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후보지 데이터 소개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해제구역의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괴리율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경제성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접근성 계산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E27BF7-8107-4E40-9955-8BC99B5E5029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72978-033A-470E-A81D-663FCB076EA8}"/>
              </a:ext>
            </a:extLst>
          </p:cNvPr>
          <p:cNvSpPr txBox="1"/>
          <p:nvPr/>
        </p:nvSpPr>
        <p:spPr>
          <a:xfrm>
            <a:off x="100872" y="117220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2. </a:t>
            </a:r>
            <a:r>
              <a:rPr lang="ko-KR" altLang="en-US" sz="2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통학</a:t>
            </a:r>
            <a:r>
              <a:rPr lang="en-US" altLang="ko-KR" sz="2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2000" i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발생 </a:t>
            </a:r>
            <a:r>
              <a:rPr lang="ko-KR" altLang="en-US" sz="2000" i="1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수요지</a:t>
            </a:r>
            <a:endParaRPr lang="ko-KR" altLang="en-US" sz="2000" i="1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542913D3-0F07-4DD4-B18B-E200E577F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8729"/>
              </p:ext>
            </p:extLst>
          </p:nvPr>
        </p:nvGraphicFramePr>
        <p:xfrm>
          <a:off x="839416" y="1877428"/>
          <a:ext cx="8064896" cy="200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178905818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7889378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52864171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24778219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71505493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76655963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591856551"/>
                    </a:ext>
                  </a:extLst>
                </a:gridCol>
              </a:tblGrid>
              <a:tr h="3874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기준연도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학교종류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설립구분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학교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재학생수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기숙사수용률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2691"/>
                  </a:ext>
                </a:extLst>
              </a:tr>
              <a:tr h="51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가톨릭대학교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캠퍼스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1,548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7.8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299234"/>
                  </a:ext>
                </a:extLst>
              </a:tr>
              <a:tr h="516907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감리교신학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1,403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21.4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782990"/>
                  </a:ext>
                </a:extLst>
              </a:tr>
              <a:tr h="3874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건국대학교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17,518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18.9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842999"/>
                  </a:ext>
                </a:extLst>
              </a:tr>
            </a:tbl>
          </a:graphicData>
        </a:graphic>
      </p:graphicFrame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9274D237-5C7D-47E9-A71B-A239ED0BC4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96845"/>
              </p:ext>
            </p:extLst>
          </p:nvPr>
        </p:nvGraphicFramePr>
        <p:xfrm>
          <a:off x="839416" y="4291204"/>
          <a:ext cx="10513170" cy="19789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20">
                  <a:extLst>
                    <a:ext uri="{9D8B030D-6E8A-4147-A177-3AD203B41FA5}">
                      <a16:colId xmlns:a16="http://schemas.microsoft.com/office/drawing/2014/main" val="1675824433"/>
                    </a:ext>
                  </a:extLst>
                </a:gridCol>
                <a:gridCol w="1141320">
                  <a:extLst>
                    <a:ext uri="{9D8B030D-6E8A-4147-A177-3AD203B41FA5}">
                      <a16:colId xmlns:a16="http://schemas.microsoft.com/office/drawing/2014/main" val="654080252"/>
                    </a:ext>
                  </a:extLst>
                </a:gridCol>
                <a:gridCol w="1141320">
                  <a:extLst>
                    <a:ext uri="{9D8B030D-6E8A-4147-A177-3AD203B41FA5}">
                      <a16:colId xmlns:a16="http://schemas.microsoft.com/office/drawing/2014/main" val="2107537622"/>
                    </a:ext>
                  </a:extLst>
                </a:gridCol>
                <a:gridCol w="1141320">
                  <a:extLst>
                    <a:ext uri="{9D8B030D-6E8A-4147-A177-3AD203B41FA5}">
                      <a16:colId xmlns:a16="http://schemas.microsoft.com/office/drawing/2014/main" val="3564309639"/>
                    </a:ext>
                  </a:extLst>
                </a:gridCol>
                <a:gridCol w="998655">
                  <a:extLst>
                    <a:ext uri="{9D8B030D-6E8A-4147-A177-3AD203B41FA5}">
                      <a16:colId xmlns:a16="http://schemas.microsoft.com/office/drawing/2014/main" val="3633165218"/>
                    </a:ext>
                  </a:extLst>
                </a:gridCol>
                <a:gridCol w="1283985">
                  <a:extLst>
                    <a:ext uri="{9D8B030D-6E8A-4147-A177-3AD203B41FA5}">
                      <a16:colId xmlns:a16="http://schemas.microsoft.com/office/drawing/2014/main" val="2153196865"/>
                    </a:ext>
                  </a:extLst>
                </a:gridCol>
                <a:gridCol w="1141320">
                  <a:extLst>
                    <a:ext uri="{9D8B030D-6E8A-4147-A177-3AD203B41FA5}">
                      <a16:colId xmlns:a16="http://schemas.microsoft.com/office/drawing/2014/main" val="1614049679"/>
                    </a:ext>
                  </a:extLst>
                </a:gridCol>
                <a:gridCol w="1212652">
                  <a:extLst>
                    <a:ext uri="{9D8B030D-6E8A-4147-A177-3AD203B41FA5}">
                      <a16:colId xmlns:a16="http://schemas.microsoft.com/office/drawing/2014/main" val="303554728"/>
                    </a:ext>
                  </a:extLst>
                </a:gridCol>
                <a:gridCol w="1311278">
                  <a:extLst>
                    <a:ext uri="{9D8B030D-6E8A-4147-A177-3AD203B41FA5}">
                      <a16:colId xmlns:a16="http://schemas.microsoft.com/office/drawing/2014/main" val="1770418840"/>
                    </a:ext>
                  </a:extLst>
                </a:gridCol>
              </a:tblGrid>
              <a:tr h="15199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기준연도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학교종류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설립구분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지역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학교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재학생수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기숙사수용률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Non_accept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수요량</a:t>
                      </a:r>
                      <a:r>
                        <a:rPr lang="en-US" altLang="ko-KR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명</a:t>
                      </a:r>
                      <a:r>
                        <a:rPr lang="en-US" altLang="ko-KR" sz="1400" b="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)</a:t>
                      </a:r>
                      <a:endParaRPr lang="ko-KR" altLang="en-US" sz="1400" b="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3161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가톨릭대학교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_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</a:t>
                      </a: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캠퍼스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1,548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7.8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92.2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1427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748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감리교신학</a:t>
                      </a:r>
                      <a:endParaRPr lang="en-US" altLang="ko-KR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1,403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21.4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78.6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1103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3135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2020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건국대학교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17,518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18.9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81.1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14207</a:t>
                      </a:r>
                      <a:endParaRPr lang="ko-KR" altLang="en-US" sz="12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405279"/>
                  </a:ext>
                </a:extLst>
              </a:tr>
            </a:tbl>
          </a:graphicData>
        </a:graphic>
      </p:graphicFrame>
      <p:sp>
        <p:nvSpPr>
          <p:cNvPr id="25" name="화살표: 굽음 24">
            <a:extLst>
              <a:ext uri="{FF2B5EF4-FFF2-40B4-BE49-F238E27FC236}">
                <a16:creationId xmlns:a16="http://schemas.microsoft.com/office/drawing/2014/main" id="{62AA2361-32F5-4986-A29E-35146152DEF0}"/>
              </a:ext>
            </a:extLst>
          </p:cNvPr>
          <p:cNvSpPr/>
          <p:nvPr/>
        </p:nvSpPr>
        <p:spPr>
          <a:xfrm rot="5400000">
            <a:off x="8929608" y="2742856"/>
            <a:ext cx="1401199" cy="1163758"/>
          </a:xfrm>
          <a:prstGeom prst="bentArrow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A6A143-F8C0-46AA-AC2B-335331C06042}"/>
                  </a:ext>
                </a:extLst>
              </p:cNvPr>
              <p:cNvSpPr txBox="1"/>
              <p:nvPr/>
            </p:nvSpPr>
            <p:spPr>
              <a:xfrm>
                <a:off x="8551692" y="3121223"/>
                <a:ext cx="37409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i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수요량</a:t>
                </a:r>
                <a:r>
                  <a:rPr lang="en-US" altLang="ko-KR" sz="1400" i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:r>
                  <a:rPr lang="ko-KR" altLang="en-US" sz="1400" i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명</a:t>
                </a:r>
                <a:r>
                  <a:rPr lang="en-US" altLang="ko-KR" sz="1400" i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 = </a:t>
                </a:r>
                <a:r>
                  <a:rPr lang="ko-KR" altLang="en-US" sz="1400" i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재학생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altLang="ko-K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i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(1 – </a:t>
                </a:r>
                <a:r>
                  <a:rPr lang="ko-KR" altLang="en-US" sz="1400" i="1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기숙사수용률</a:t>
                </a:r>
                <a:r>
                  <a:rPr lang="en-US" altLang="ko-KR" sz="1400" i="1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lang="ko-KR" altLang="en-US" sz="1400" i="1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4A6A143-F8C0-46AA-AC2B-335331C06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1692" y="3121223"/>
                <a:ext cx="3740915" cy="307777"/>
              </a:xfrm>
              <a:prstGeom prst="rect">
                <a:avLst/>
              </a:prstGeom>
              <a:blipFill>
                <a:blip r:embed="rId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5D9C1DD-7E7E-46A9-9DAD-667A9BCF3B0F}"/>
              </a:ext>
            </a:extLst>
          </p:cNvPr>
          <p:cNvSpPr txBox="1"/>
          <p:nvPr/>
        </p:nvSpPr>
        <p:spPr>
          <a:xfrm>
            <a:off x="6997852" y="1540416"/>
            <a:ext cx="194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44 rows x 9 columns</a:t>
            </a:r>
            <a:endParaRPr lang="ko-KR" altLang="en-US" sz="1400" i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112DD-1BE8-453E-A5FB-728968D4D35B}"/>
              </a:ext>
            </a:extLst>
          </p:cNvPr>
          <p:cNvSpPr txBox="1"/>
          <p:nvPr/>
        </p:nvSpPr>
        <p:spPr>
          <a:xfrm>
            <a:off x="779432" y="1569651"/>
            <a:ext cx="344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서울 소재 대학교 재학생 및 기숙사 </a:t>
            </a:r>
            <a:r>
              <a:rPr lang="ko-KR" altLang="en-US" sz="1400" dirty="0" err="1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수용률</a:t>
            </a:r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.csv</a:t>
            </a: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404933-8FE2-42CF-B074-0CF8D1149FF6}"/>
              </a:ext>
            </a:extLst>
          </p:cNvPr>
          <p:cNvSpPr txBox="1"/>
          <p:nvPr/>
        </p:nvSpPr>
        <p:spPr>
          <a:xfrm>
            <a:off x="-259782" y="3997345"/>
            <a:ext cx="3444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seoul_univ.csv</a:t>
            </a: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A01166-FDBC-4422-806B-22E28367B4CD}"/>
              </a:ext>
            </a:extLst>
          </p:cNvPr>
          <p:cNvSpPr txBox="1"/>
          <p:nvPr/>
        </p:nvSpPr>
        <p:spPr>
          <a:xfrm>
            <a:off x="9411871" y="3963783"/>
            <a:ext cx="1940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44 rows x 11 columns</a:t>
            </a:r>
            <a:endParaRPr lang="ko-KR" altLang="en-US" sz="1400" i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86B567-0485-4F23-89DF-E908F7DEAF1D}"/>
              </a:ext>
            </a:extLst>
          </p:cNvPr>
          <p:cNvSpPr txBox="1"/>
          <p:nvPr/>
        </p:nvSpPr>
        <p:spPr>
          <a:xfrm>
            <a:off x="4799856" y="380157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9C1557-A4A9-49CB-B71F-6D46B6984B0C}"/>
              </a:ext>
            </a:extLst>
          </p:cNvPr>
          <p:cNvSpPr txBox="1"/>
          <p:nvPr/>
        </p:nvSpPr>
        <p:spPr>
          <a:xfrm>
            <a:off x="5879976" y="619840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3239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DBC7F8B0-2E0A-4130-B0EF-3EF1B87062EB}"/>
              </a:ext>
            </a:extLst>
          </p:cNvPr>
          <p:cNvSpPr/>
          <p:nvPr/>
        </p:nvSpPr>
        <p:spPr>
          <a:xfrm>
            <a:off x="7104558" y="2492896"/>
            <a:ext cx="4880697" cy="18516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C7622B-C050-4002-87F3-3A117A67B8B4}"/>
              </a:ext>
            </a:extLst>
          </p:cNvPr>
          <p:cNvSpPr/>
          <p:nvPr/>
        </p:nvSpPr>
        <p:spPr>
          <a:xfrm>
            <a:off x="7377502" y="5105576"/>
            <a:ext cx="4451987" cy="10886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AEA7C2-A432-48CE-AC6A-841F5FBE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7F99DF7-E2CD-4A2B-A1F1-5922EFB5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42" y="402289"/>
            <a:ext cx="6813794" cy="497547"/>
          </a:xfrm>
        </p:spPr>
        <p:txBody>
          <a:bodyPr>
            <a:noAutofit/>
          </a:bodyPr>
          <a:lstStyle/>
          <a:p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수요지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데이터 생성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후보지 데이터 소개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해제구역의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괴리율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경제성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접근성 계산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E27BF7-8107-4E40-9955-8BC99B5E5029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472978-033A-470E-A81D-663FCB076EA8}"/>
              </a:ext>
            </a:extLst>
          </p:cNvPr>
          <p:cNvSpPr txBox="1"/>
          <p:nvPr/>
        </p:nvSpPr>
        <p:spPr>
          <a:xfrm>
            <a:off x="-200880" y="117220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수요량 분포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1FB09C-14E5-4400-9B29-678764EFFCD2}"/>
              </a:ext>
            </a:extLst>
          </p:cNvPr>
          <p:cNvSpPr txBox="1"/>
          <p:nvPr/>
        </p:nvSpPr>
        <p:spPr>
          <a:xfrm>
            <a:off x="1981248" y="1209363"/>
            <a:ext cx="7194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수요지인 주요 고용 중심지와 대학 소재지의 수요량을 지도 위에 분포로 시각화 해보았다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AC5BF8-B648-44DB-AA8C-C8F1BCD14759}"/>
              </a:ext>
            </a:extLst>
          </p:cNvPr>
          <p:cNvSpPr txBox="1"/>
          <p:nvPr/>
        </p:nvSpPr>
        <p:spPr>
          <a:xfrm>
            <a:off x="7116494" y="2768290"/>
            <a:ext cx="48718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대학의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수요량이 수도권 전반에 걸쳐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골고루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퍼져있는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양상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보인다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수요량은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학교별로 큰 편차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보인다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이는 학교의 유형과 규모에 따라 재학생 수가 다를 뿐 아니라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기숙사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수용률에서도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현저한 차이를 보이기 때문이다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E386DC-8083-445C-A2BE-5B2DB842EB90}"/>
              </a:ext>
            </a:extLst>
          </p:cNvPr>
          <p:cNvSpPr txBox="1"/>
          <p:nvPr/>
        </p:nvSpPr>
        <p:spPr>
          <a:xfrm>
            <a:off x="7277545" y="5379730"/>
            <a:ext cx="4661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반면 고용중심지의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수요량이 주로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서남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동남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중부에 치우친 경향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보인다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803049F-6304-4B08-871A-CE4CA5FA3B61}"/>
              </a:ext>
            </a:extLst>
          </p:cNvPr>
          <p:cNvSpPr txBox="1"/>
          <p:nvPr/>
        </p:nvSpPr>
        <p:spPr>
          <a:xfrm>
            <a:off x="484071" y="1877256"/>
            <a:ext cx="62956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i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수요지</a:t>
            </a:r>
            <a:r>
              <a:rPr lang="en-US" altLang="ko-KR" sz="1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주요 고용 중심지 및 대학</a:t>
            </a:r>
            <a:r>
              <a:rPr lang="en-US" altLang="ko-KR" sz="1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400" i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와 수요량 분포 시각화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2455E8B-2B03-4D2D-AA79-21E3EB5A73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716" y="1881389"/>
            <a:ext cx="841420" cy="84142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958FE597-08E0-41F0-908A-A4876B81E7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175" y="4412851"/>
            <a:ext cx="980502" cy="980502"/>
          </a:xfrm>
          <a:prstGeom prst="rect">
            <a:avLst/>
          </a:prstGeom>
        </p:spPr>
      </p:pic>
      <p:pic>
        <p:nvPicPr>
          <p:cNvPr id="40" name="그림 39" descr="지도이(가) 표시된 사진&#10;&#10;자동 생성된 설명">
            <a:extLst>
              <a:ext uri="{FF2B5EF4-FFF2-40B4-BE49-F238E27FC236}">
                <a16:creationId xmlns:a16="http://schemas.microsoft.com/office/drawing/2014/main" id="{4D736AD7-A37F-4498-A785-D3203D832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46" t="28284" r="30067" b="11106"/>
          <a:stretch/>
        </p:blipFill>
        <p:spPr>
          <a:xfrm>
            <a:off x="515544" y="2233235"/>
            <a:ext cx="6302816" cy="415662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074CE55-FFC5-4573-A267-AA8F1A4998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168" t="27145" r="15154" b="65750"/>
          <a:stretch/>
        </p:blipFill>
        <p:spPr>
          <a:xfrm>
            <a:off x="5372797" y="5558208"/>
            <a:ext cx="1324929" cy="68966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596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B7DEF7-275E-48E9-A830-61E2334458C2}"/>
              </a:ext>
            </a:extLst>
          </p:cNvPr>
          <p:cNvSpPr/>
          <p:nvPr/>
        </p:nvSpPr>
        <p:spPr>
          <a:xfrm rot="21381439">
            <a:off x="7926299" y="1425801"/>
            <a:ext cx="3830908" cy="3641392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59C6E7-3FDD-4866-B0C1-4DD7542412DE}"/>
              </a:ext>
            </a:extLst>
          </p:cNvPr>
          <p:cNvSpPr/>
          <p:nvPr/>
        </p:nvSpPr>
        <p:spPr>
          <a:xfrm rot="21381439">
            <a:off x="283406" y="1811348"/>
            <a:ext cx="7407704" cy="3887245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AEA7C2-A432-48CE-AC6A-841F5FBE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8" name="제목 4">
            <a:extLst>
              <a:ext uri="{FF2B5EF4-FFF2-40B4-BE49-F238E27FC236}">
                <a16:creationId xmlns:a16="http://schemas.microsoft.com/office/drawing/2014/main" id="{9C0AF72A-094B-41FE-A56A-44F7DB632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111" y="402289"/>
            <a:ext cx="6813794" cy="497547"/>
          </a:xfrm>
        </p:spPr>
        <p:txBody>
          <a:bodyPr>
            <a:no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수요지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데이터 생성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후보지 데이터 소개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해제구역의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괴리율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경제성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접근성 계산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811DA09-ED5E-4D45-9954-4BE9563C4B4D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6DAB1-ACCE-47D1-B7DE-2665DDBCFBAE}"/>
              </a:ext>
            </a:extLst>
          </p:cNvPr>
          <p:cNvSpPr txBox="1"/>
          <p:nvPr/>
        </p:nvSpPr>
        <p:spPr>
          <a:xfrm>
            <a:off x="31670" y="117220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후보지 선정 배경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926DE5-AE79-44D8-92E9-FB62F474CC4A}"/>
              </a:ext>
            </a:extLst>
          </p:cNvPr>
          <p:cNvSpPr/>
          <p:nvPr/>
        </p:nvSpPr>
        <p:spPr>
          <a:xfrm>
            <a:off x="263352" y="1725070"/>
            <a:ext cx="7416825" cy="3951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6050D-7058-4ABA-9450-43D5B6B5085B}"/>
              </a:ext>
            </a:extLst>
          </p:cNvPr>
          <p:cNvSpPr txBox="1"/>
          <p:nvPr/>
        </p:nvSpPr>
        <p:spPr>
          <a:xfrm>
            <a:off x="1469485" y="1992666"/>
            <a:ext cx="500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 뉴타운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재개발 해제지역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386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곳 중 절반이 방치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1CC24A-80B4-4C22-99C3-FDA68E1E1408}"/>
              </a:ext>
            </a:extLst>
          </p:cNvPr>
          <p:cNvSpPr txBox="1"/>
          <p:nvPr/>
        </p:nvSpPr>
        <p:spPr>
          <a:xfrm>
            <a:off x="677727" y="2593289"/>
            <a:ext cx="66190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오세훈 신임 서울시장의 핵심 공약 가운데 하나가 ‘재개발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·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재건축 활성화와 뉴타운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정상화’이다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이를 통해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18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만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5000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채에 달하는 주택을 공급할 계획이다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공약대로 서울시내에서 대규모 주택 공급이 이뤄진다면 주택시장 안정에 크게 기여할 것으로 기대된다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algn="ctr"/>
            <a:endParaRPr lang="en-US" altLang="ko-KR" sz="1400" b="0" i="0" dirty="0">
              <a:solidFill>
                <a:srgbClr val="000000"/>
              </a:solidFill>
              <a:effectLst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게다가 뉴타운은 오 시장이 민선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4,5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 서울시장으로 재직할 때 공을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들였지면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고 박원순 시장이 바통을 넘겨받으면서 중단시킨 사업이다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오 시장에게는 ‘아픈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손가락’인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셈이다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따라서 오 시장이 어떤 식으로 뉴타운 정상화를 이끌어갈지 기대와 관심을 모은다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algn="ctr"/>
            <a:endParaRPr lang="en-US" altLang="ko-KR" sz="1400" b="0" i="0" dirty="0">
              <a:solidFill>
                <a:srgbClr val="000000"/>
              </a:solidFill>
              <a:effectLst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이런 가운데 뉴타운과 재개발 구역에서 해제된 지역 실태를 보여주는 연구보고서가 나와 눈길을 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서울연구원이 지난달 발행한 ‘뉴타운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·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재개발 해제지역 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안전관리방안’이다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보고서에는 해제지역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386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곳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(2019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말 기준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의 생생한 실태와 문제점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대응 방안 등이 담겨 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b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396978-C558-46E3-B92E-9784968A1DF6}"/>
              </a:ext>
            </a:extLst>
          </p:cNvPr>
          <p:cNvSpPr txBox="1"/>
          <p:nvPr/>
        </p:nvSpPr>
        <p:spPr>
          <a:xfrm>
            <a:off x="5039617" y="5135385"/>
            <a:ext cx="24488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출처</a:t>
            </a:r>
            <a:r>
              <a:rPr lang="en-US" altLang="ko-KR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동아뉴스</a:t>
            </a:r>
            <a:r>
              <a:rPr lang="en-US" altLang="ko-KR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황제성 기자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763CB-B9B6-4EF3-AD1E-6284BA588149}"/>
              </a:ext>
            </a:extLst>
          </p:cNvPr>
          <p:cNvSpPr txBox="1"/>
          <p:nvPr/>
        </p:nvSpPr>
        <p:spPr>
          <a:xfrm>
            <a:off x="2401365" y="5805273"/>
            <a:ext cx="3741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재정비촉진지구의 활성화를 통해 주택 공급을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도모하고 있는 서울시 정책에 따라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분석에서는 재정비촉진지구로 지정되었다가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해제된 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‘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해제구역</a:t>
            </a:r>
            <a:r>
              <a:rPr lang="en-US" altLang="ko-KR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’</a:t>
            </a:r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후보지로 선정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하고자 한다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5DAD9BC2-86FA-45D9-AAD2-CAF200FBA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13" t="31675" r="25194" b="16321"/>
          <a:stretch/>
        </p:blipFill>
        <p:spPr>
          <a:xfrm>
            <a:off x="7903064" y="1507215"/>
            <a:ext cx="3875492" cy="35545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4B2465-B914-428F-A528-A6350766F95D}"/>
              </a:ext>
            </a:extLst>
          </p:cNvPr>
          <p:cNvSpPr txBox="1"/>
          <p:nvPr/>
        </p:nvSpPr>
        <p:spPr>
          <a:xfrm>
            <a:off x="7680979" y="5472845"/>
            <a:ext cx="37416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보고서에 따르면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해제지역 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386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개소 절반의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대안사업이 마련되지 않은 시점이므로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4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 분석의 행복주택 입지 선정이 유의미한 대책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사용될 수 있음을 기대할 수 있다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ADFF8-CB7F-4A6D-B481-3226824741CA}"/>
              </a:ext>
            </a:extLst>
          </p:cNvPr>
          <p:cNvSpPr txBox="1"/>
          <p:nvPr/>
        </p:nvSpPr>
        <p:spPr>
          <a:xfrm>
            <a:off x="9551800" y="4979195"/>
            <a:ext cx="2949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출처</a:t>
            </a:r>
            <a:r>
              <a:rPr lang="en-US" altLang="ko-KR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 </a:t>
            </a:r>
            <a:r>
              <a:rPr lang="ko-KR" altLang="en-US" sz="16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서울연구원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FAF9828-60E8-43E5-87EE-05BB18275A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251446" y="5416700"/>
            <a:ext cx="1162562" cy="116256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3DDE35-94A3-4B75-A376-5029A86078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1257907" y="5366183"/>
            <a:ext cx="493943" cy="5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30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727EE41-A4AC-4676-8BCC-2BF484DF46AA}"/>
              </a:ext>
            </a:extLst>
          </p:cNvPr>
          <p:cNvSpPr/>
          <p:nvPr/>
        </p:nvSpPr>
        <p:spPr>
          <a:xfrm>
            <a:off x="2158072" y="2074813"/>
            <a:ext cx="8732497" cy="898097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2FE6EC4-A345-4905-8592-24D6AF2C1E1A}"/>
              </a:ext>
            </a:extLst>
          </p:cNvPr>
          <p:cNvSpPr/>
          <p:nvPr/>
        </p:nvSpPr>
        <p:spPr>
          <a:xfrm>
            <a:off x="4462725" y="3588138"/>
            <a:ext cx="4212178" cy="99678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EBB3C36-BA70-4350-95A5-7707555B90C2}"/>
              </a:ext>
            </a:extLst>
          </p:cNvPr>
          <p:cNvSpPr/>
          <p:nvPr/>
        </p:nvSpPr>
        <p:spPr>
          <a:xfrm>
            <a:off x="2158765" y="5148998"/>
            <a:ext cx="8568257" cy="123233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AEA7C2-A432-48CE-AC6A-841F5FBE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862B0190-A4C9-440C-B3A3-1B4FFAA5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111" y="402289"/>
            <a:ext cx="6813794" cy="497547"/>
          </a:xfrm>
        </p:spPr>
        <p:txBody>
          <a:bodyPr>
            <a:no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수요지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데이터 생성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후보지 데이터 소개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해제구역의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괴리율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경제성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접근성 계산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A369670-3C11-4586-89B5-C8CF49BDD2BB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CCBD6-6B80-44BC-BAB8-E1EC4207B932}"/>
              </a:ext>
            </a:extLst>
          </p:cNvPr>
          <p:cNvSpPr txBox="1"/>
          <p:nvPr/>
        </p:nvSpPr>
        <p:spPr>
          <a:xfrm>
            <a:off x="115647" y="117220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해제구역의 </a:t>
            </a:r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괴리율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8AA4BA-DE5E-4EFB-A298-544A0E86361D}"/>
              </a:ext>
            </a:extLst>
          </p:cNvPr>
          <p:cNvSpPr txBox="1"/>
          <p:nvPr/>
        </p:nvSpPr>
        <p:spPr>
          <a:xfrm>
            <a:off x="2148742" y="2316595"/>
            <a:ext cx="880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괴리율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이라는 지표를 새로 만들어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해제구역의 경제적 특성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 지도 시각화로 파악하고자 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D412983-6528-4828-930A-E9C99E836CD0}"/>
              </a:ext>
            </a:extLst>
          </p:cNvPr>
          <p:cNvSpPr/>
          <p:nvPr/>
        </p:nvSpPr>
        <p:spPr>
          <a:xfrm>
            <a:off x="1429126" y="1951835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AA86CA-02C6-4566-8B4F-BB0C59997458}"/>
              </a:ext>
            </a:extLst>
          </p:cNvPr>
          <p:cNvSpPr txBox="1"/>
          <p:nvPr/>
        </p:nvSpPr>
        <p:spPr>
          <a:xfrm>
            <a:off x="1457411" y="1749900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시각화 목적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020C7CFE-B0FB-4BAF-9432-27BB7D0CB4EB}"/>
              </a:ext>
            </a:extLst>
          </p:cNvPr>
          <p:cNvSpPr/>
          <p:nvPr/>
        </p:nvSpPr>
        <p:spPr>
          <a:xfrm>
            <a:off x="3691451" y="3432364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5450AE-B923-42D6-8817-3C11C13ACF7E}"/>
              </a:ext>
            </a:extLst>
          </p:cNvPr>
          <p:cNvSpPr txBox="1"/>
          <p:nvPr/>
        </p:nvSpPr>
        <p:spPr>
          <a:xfrm>
            <a:off x="3701074" y="3230429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괴리율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8F0144-9198-4D97-85B7-6EB0F89A3AE8}"/>
                  </a:ext>
                </a:extLst>
              </p:cNvPr>
              <p:cNvSpPr txBox="1"/>
              <p:nvPr/>
            </p:nvSpPr>
            <p:spPr>
              <a:xfrm>
                <a:off x="4708249" y="3819109"/>
                <a:ext cx="3638817" cy="5401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괴리율 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해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제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구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역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공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시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지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가</m:t>
                        </m:r>
                      </m:num>
                      <m:den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소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속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행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정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동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평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균</m:t>
                        </m:r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공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시</m:t>
                        </m:r>
                        <m:r>
                          <a:rPr lang="ko-KR" altLang="en-US" i="0">
                            <a:latin typeface="Cambria Math" panose="02040503050406030204" pitchFamily="18" charset="0"/>
                          </a:rPr>
                          <m:t>지</m:t>
                        </m:r>
                        <m:r>
                          <a:rPr lang="ko-KR" altLang="en-US" i="0" smtClean="0">
                            <a:latin typeface="Cambria Math" panose="02040503050406030204" pitchFamily="18" charset="0"/>
                          </a:rPr>
                          <m:t>가</m:t>
                        </m:r>
                      </m:den>
                    </m:f>
                  </m:oMath>
                </a14:m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8F0144-9198-4D97-85B7-6EB0F89A3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249" y="3819109"/>
                <a:ext cx="3638817" cy="540148"/>
              </a:xfrm>
              <a:prstGeom prst="rect">
                <a:avLst/>
              </a:prstGeom>
              <a:blipFill>
                <a:blip r:embed="rId2"/>
                <a:stretch>
                  <a:fillRect l="-3518" b="-56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B4D2834-886D-4519-A352-D015A6C5B3CB}"/>
              </a:ext>
            </a:extLst>
          </p:cNvPr>
          <p:cNvCxnSpPr>
            <a:cxnSpLocks/>
          </p:cNvCxnSpPr>
          <p:nvPr/>
        </p:nvCxnSpPr>
        <p:spPr>
          <a:xfrm>
            <a:off x="1782563" y="2208148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DF0389A-DCE8-4B75-8DCE-7FA73BC0DAB2}"/>
              </a:ext>
            </a:extLst>
          </p:cNvPr>
          <p:cNvCxnSpPr>
            <a:cxnSpLocks/>
          </p:cNvCxnSpPr>
          <p:nvPr/>
        </p:nvCxnSpPr>
        <p:spPr>
          <a:xfrm>
            <a:off x="1770504" y="2554638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0E2327B9-E722-411C-9B9E-9768031E2DC2}"/>
              </a:ext>
            </a:extLst>
          </p:cNvPr>
          <p:cNvSpPr/>
          <p:nvPr/>
        </p:nvSpPr>
        <p:spPr>
          <a:xfrm>
            <a:off x="2066536" y="2501261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4FF6AEE-207E-41D1-A258-548131BA3207}"/>
              </a:ext>
            </a:extLst>
          </p:cNvPr>
          <p:cNvCxnSpPr>
            <a:cxnSpLocks/>
          </p:cNvCxnSpPr>
          <p:nvPr/>
        </p:nvCxnSpPr>
        <p:spPr>
          <a:xfrm>
            <a:off x="4099274" y="3668422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BF6DB61C-FB1E-4D92-87F6-A9C6C4084F8F}"/>
              </a:ext>
            </a:extLst>
          </p:cNvPr>
          <p:cNvCxnSpPr>
            <a:cxnSpLocks/>
          </p:cNvCxnSpPr>
          <p:nvPr/>
        </p:nvCxnSpPr>
        <p:spPr>
          <a:xfrm>
            <a:off x="4096546" y="4014912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39C2DAAD-B7F3-4C60-8296-D8F6F1B1AD60}"/>
              </a:ext>
            </a:extLst>
          </p:cNvPr>
          <p:cNvSpPr/>
          <p:nvPr/>
        </p:nvSpPr>
        <p:spPr>
          <a:xfrm>
            <a:off x="4392578" y="3961535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평행 사변형 28">
            <a:extLst>
              <a:ext uri="{FF2B5EF4-FFF2-40B4-BE49-F238E27FC236}">
                <a16:creationId xmlns:a16="http://schemas.microsoft.com/office/drawing/2014/main" id="{21E4FCD2-5310-46A2-8FF2-35DAB44C680B}"/>
              </a:ext>
            </a:extLst>
          </p:cNvPr>
          <p:cNvSpPr/>
          <p:nvPr/>
        </p:nvSpPr>
        <p:spPr>
          <a:xfrm>
            <a:off x="1328833" y="5044381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10583C-D146-4708-884E-999C32CE1532}"/>
              </a:ext>
            </a:extLst>
          </p:cNvPr>
          <p:cNvSpPr txBox="1"/>
          <p:nvPr/>
        </p:nvSpPr>
        <p:spPr>
          <a:xfrm>
            <a:off x="1357118" y="4842446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</a:t>
            </a:r>
            <a:r>
              <a:rPr lang="ko-KR" altLang="en-US" sz="2000" dirty="0" err="1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괴리율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해석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6A761EC-D318-4D14-9EBF-6D07E568D1D2}"/>
              </a:ext>
            </a:extLst>
          </p:cNvPr>
          <p:cNvCxnSpPr>
            <a:cxnSpLocks/>
          </p:cNvCxnSpPr>
          <p:nvPr/>
        </p:nvCxnSpPr>
        <p:spPr>
          <a:xfrm>
            <a:off x="1785291" y="5280412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31E27AB-2C63-4787-8162-E1332D189483}"/>
              </a:ext>
            </a:extLst>
          </p:cNvPr>
          <p:cNvCxnSpPr>
            <a:cxnSpLocks/>
          </p:cNvCxnSpPr>
          <p:nvPr/>
        </p:nvCxnSpPr>
        <p:spPr>
          <a:xfrm>
            <a:off x="1782563" y="5626902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155861E2-A876-48EA-8667-957DB2D44718}"/>
              </a:ext>
            </a:extLst>
          </p:cNvPr>
          <p:cNvSpPr/>
          <p:nvPr/>
        </p:nvSpPr>
        <p:spPr>
          <a:xfrm>
            <a:off x="2078595" y="5573525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939CC3-4087-4566-AC3F-6B58AE16A18E}"/>
              </a:ext>
            </a:extLst>
          </p:cNvPr>
          <p:cNvSpPr txBox="1"/>
          <p:nvPr/>
        </p:nvSpPr>
        <p:spPr>
          <a:xfrm>
            <a:off x="2054637" y="5469292"/>
            <a:ext cx="8804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해제구역이 속한 행정동의 평균 공시지가와 해당 해제구역의 공시지가 비율을 나타낸 지표로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괴리율이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클수록 주변보다 비싼 구역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이라 해석할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3109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 descr="텍스트이(가) 표시된 사진&#10;&#10;자동 생성된 설명">
            <a:extLst>
              <a:ext uri="{FF2B5EF4-FFF2-40B4-BE49-F238E27FC236}">
                <a16:creationId xmlns:a16="http://schemas.microsoft.com/office/drawing/2014/main" id="{2448268A-D216-4A0C-866B-5D1994B3F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75" t="32327" r="15543" b="6155"/>
          <a:stretch/>
        </p:blipFill>
        <p:spPr>
          <a:xfrm>
            <a:off x="4037141" y="2108088"/>
            <a:ext cx="643950" cy="42189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AEA7C2-A432-48CE-AC6A-841F5FBE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862B0190-A4C9-440C-B3A3-1B4FFAA51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111" y="402289"/>
            <a:ext cx="6813794" cy="497547"/>
          </a:xfrm>
        </p:spPr>
        <p:txBody>
          <a:bodyPr>
            <a:no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수요지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데이터 생성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후보지 데이터 소개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해제구역의 </a:t>
            </a:r>
            <a:r>
              <a:rPr lang="ko-KR" altLang="en-US" dirty="0" err="1">
                <a:solidFill>
                  <a:schemeClr val="tx2">
                    <a:lumMod val="75000"/>
                  </a:schemeClr>
                </a:solidFill>
              </a:rPr>
              <a:t>괴리율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경제성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&amp;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접근성 계산</a:t>
            </a:r>
          </a:p>
        </p:txBody>
      </p:sp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275B74F3-0D3E-44AD-A255-3AC31657B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18" t="31531" r="37494" b="6951"/>
          <a:stretch/>
        </p:blipFill>
        <p:spPr>
          <a:xfrm>
            <a:off x="191344" y="2108088"/>
            <a:ext cx="3855250" cy="42189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A310F85-FD9C-4930-94A9-2654C2FFC462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5F7EC4-3B61-4FB4-A472-5CFCCAEBE912}"/>
              </a:ext>
            </a:extLst>
          </p:cNvPr>
          <p:cNvSpPr txBox="1"/>
          <p:nvPr/>
        </p:nvSpPr>
        <p:spPr>
          <a:xfrm>
            <a:off x="50332" y="1172204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괴리율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결과 해석</a:t>
            </a: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F1B9B447-64EB-4B67-AC2D-1B32F810B1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2083104"/>
              </p:ext>
            </p:extLst>
          </p:nvPr>
        </p:nvGraphicFramePr>
        <p:xfrm>
          <a:off x="4874503" y="1172204"/>
          <a:ext cx="6768751" cy="3045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094">
                  <a:extLst>
                    <a:ext uri="{9D8B030D-6E8A-4147-A177-3AD203B41FA5}">
                      <a16:colId xmlns:a16="http://schemas.microsoft.com/office/drawing/2014/main" val="2775108648"/>
                    </a:ext>
                  </a:extLst>
                </a:gridCol>
                <a:gridCol w="846094">
                  <a:extLst>
                    <a:ext uri="{9D8B030D-6E8A-4147-A177-3AD203B41FA5}">
                      <a16:colId xmlns:a16="http://schemas.microsoft.com/office/drawing/2014/main" val="836560077"/>
                    </a:ext>
                  </a:extLst>
                </a:gridCol>
                <a:gridCol w="846094">
                  <a:extLst>
                    <a:ext uri="{9D8B030D-6E8A-4147-A177-3AD203B41FA5}">
                      <a16:colId xmlns:a16="http://schemas.microsoft.com/office/drawing/2014/main" val="3224449662"/>
                    </a:ext>
                  </a:extLst>
                </a:gridCol>
                <a:gridCol w="846094">
                  <a:extLst>
                    <a:ext uri="{9D8B030D-6E8A-4147-A177-3AD203B41FA5}">
                      <a16:colId xmlns:a16="http://schemas.microsoft.com/office/drawing/2014/main" val="2005856438"/>
                    </a:ext>
                  </a:extLst>
                </a:gridCol>
                <a:gridCol w="846094">
                  <a:extLst>
                    <a:ext uri="{9D8B030D-6E8A-4147-A177-3AD203B41FA5}">
                      <a16:colId xmlns:a16="http://schemas.microsoft.com/office/drawing/2014/main" val="2021769038"/>
                    </a:ext>
                  </a:extLst>
                </a:gridCol>
                <a:gridCol w="716732">
                  <a:extLst>
                    <a:ext uri="{9D8B030D-6E8A-4147-A177-3AD203B41FA5}">
                      <a16:colId xmlns:a16="http://schemas.microsoft.com/office/drawing/2014/main" val="1867685188"/>
                    </a:ext>
                  </a:extLst>
                </a:gridCol>
                <a:gridCol w="975455">
                  <a:extLst>
                    <a:ext uri="{9D8B030D-6E8A-4147-A177-3AD203B41FA5}">
                      <a16:colId xmlns:a16="http://schemas.microsoft.com/office/drawing/2014/main" val="619764797"/>
                    </a:ext>
                  </a:extLst>
                </a:gridCol>
                <a:gridCol w="846094">
                  <a:extLst>
                    <a:ext uri="{9D8B030D-6E8A-4147-A177-3AD203B41FA5}">
                      <a16:colId xmlns:a16="http://schemas.microsoft.com/office/drawing/2014/main" val="4233314718"/>
                    </a:ext>
                  </a:extLst>
                </a:gridCol>
              </a:tblGrid>
              <a:tr h="42161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시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구역명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지번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해제구역 </a:t>
                      </a:r>
                      <a:endParaRPr lang="en-US" altLang="ko-KR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공시지가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동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해당 행정동 </a:t>
                      </a:r>
                      <a:endParaRPr lang="en-US" altLang="ko-KR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공시지가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 err="1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괴리율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055130"/>
                  </a:ext>
                </a:extLst>
              </a:tr>
              <a:tr h="3935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성북구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월곡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7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하월곡동 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81-450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6,247,000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하월곡동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3,079,078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dirty="0"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2.028854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7957164"/>
                  </a:ext>
                </a:extLst>
              </a:tr>
              <a:tr h="525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서울시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노원구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월계동 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39-1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월계동 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39-1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4301000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월계동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1887728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2.278400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64541"/>
                  </a:ext>
                </a:extLst>
              </a:tr>
              <a:tr h="52579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인천광역시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미추홀구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제물포북부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도화동 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80-94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2402000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도화동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1,177,105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2.040599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1704"/>
                  </a:ext>
                </a:extLst>
              </a:tr>
              <a:tr h="39350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김포시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양곡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양곡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양촌면 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양곡리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461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1,483,000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양곡리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523,742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2.831545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282400"/>
                  </a:ext>
                </a:extLst>
              </a:tr>
              <a:tr h="5481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남양주시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퇴계원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퇴계원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퇴계원면 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퇴계원리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269-14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2,805,000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11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양곡리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909,649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b="0" i="0" kern="1200" dirty="0">
                          <a:solidFill>
                            <a:schemeClr val="dk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  <a:cs typeface="+mn-cs"/>
                        </a:rPr>
                        <a:t>2.831545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756212"/>
                  </a:ext>
                </a:extLst>
              </a:tr>
            </a:tbl>
          </a:graphicData>
        </a:graphic>
      </p:graphicFrame>
      <p:pic>
        <p:nvPicPr>
          <p:cNvPr id="12" name="그림 11" descr="화살이(가) 표시된 사진&#10;&#10;자동 생성된 설명">
            <a:extLst>
              <a:ext uri="{FF2B5EF4-FFF2-40B4-BE49-F238E27FC236}">
                <a16:creationId xmlns:a16="http://schemas.microsoft.com/office/drawing/2014/main" id="{0DA0626B-3199-4A70-9680-3A2BA19FA0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0392" flipH="1">
            <a:off x="3153980" y="949456"/>
            <a:ext cx="1549922" cy="140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6C14E6-1A52-4030-B8AA-3B8F752FBD28}"/>
              </a:ext>
            </a:extLst>
          </p:cNvPr>
          <p:cNvSpPr txBox="1"/>
          <p:nvPr/>
        </p:nvSpPr>
        <p:spPr>
          <a:xfrm>
            <a:off x="4920275" y="4298982"/>
            <a:ext cx="67687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269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해제구역 중 무려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 큰 괴리율을 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가져 </a:t>
            </a:r>
            <a:endParaRPr lang="en-US" altLang="ko-KR" sz="140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소속 행정동보다 높은 공시지가를 가지고 있음이 밝혀졌고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중 남양주시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40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퇴계원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구역은 주변보다 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배가 높은 공시지가를</a:t>
            </a:r>
            <a:r>
              <a:rPr lang="en-US" altLang="ko-KR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가지고 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14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대다수의 해제구역이 비싼 공시지가를 가진 것으로 보아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해제구역이 재개발지역에서 해제되는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이유에는 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경제적인 부담의 영향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존재한다고 추론해 볼 수 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즉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국가 차원에서 실행되는 재개발 사업의 경우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경제성이 중요한 고려사항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임을 알 수 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endParaRPr lang="en-US" altLang="ko-KR" sz="14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이에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분석에서는 행복주택의 우선 입지를 선정함에 있어서 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단순히 </a:t>
            </a:r>
            <a:r>
              <a:rPr lang="ko-KR" altLang="en-US" sz="1400" i="0" dirty="0">
                <a:solidFill>
                  <a:srgbClr val="000000"/>
                </a:solidFill>
                <a:effectLst/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접근성만 고려하는 것이 아니라 경제성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 고려하고자 한다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38" name="양쪽 대괄호 37">
            <a:extLst>
              <a:ext uri="{FF2B5EF4-FFF2-40B4-BE49-F238E27FC236}">
                <a16:creationId xmlns:a16="http://schemas.microsoft.com/office/drawing/2014/main" id="{57582AB6-C402-4F5F-93FA-8B8682198B56}"/>
              </a:ext>
            </a:extLst>
          </p:cNvPr>
          <p:cNvSpPr/>
          <p:nvPr/>
        </p:nvSpPr>
        <p:spPr>
          <a:xfrm>
            <a:off x="4760165" y="4291273"/>
            <a:ext cx="7049820" cy="2217154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260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FDDFEF25-5502-4C49-8ABD-5CF9B5FDFE47}"/>
              </a:ext>
            </a:extLst>
          </p:cNvPr>
          <p:cNvSpPr/>
          <p:nvPr/>
        </p:nvSpPr>
        <p:spPr>
          <a:xfrm>
            <a:off x="473421" y="5451950"/>
            <a:ext cx="8901192" cy="1042603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16F69759-287E-46E3-A016-80C6995451C3}"/>
              </a:ext>
            </a:extLst>
          </p:cNvPr>
          <p:cNvSpPr/>
          <p:nvPr/>
        </p:nvSpPr>
        <p:spPr>
          <a:xfrm>
            <a:off x="487870" y="3573069"/>
            <a:ext cx="7113782" cy="1386404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D107A4F-E278-45E5-91D1-B9A96F47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42" y="402289"/>
            <a:ext cx="6813794" cy="497547"/>
          </a:xfrm>
        </p:spPr>
        <p:txBody>
          <a:bodyPr>
            <a:no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수요지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데이터 생성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후보지 데이터 소개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해제구역의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괴리율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경제성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접근성 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BC26A7-5B1C-477F-8ED0-A3691BDFE1ED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7CDA0-67B9-4020-8CDA-763DC037B08F}"/>
              </a:ext>
            </a:extLst>
          </p:cNvPr>
          <p:cNvSpPr txBox="1"/>
          <p:nvPr/>
        </p:nvSpPr>
        <p:spPr>
          <a:xfrm>
            <a:off x="-240704" y="1168751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 계산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A589BC-68F1-4C47-A19D-EB4C0B521972}"/>
              </a:ext>
            </a:extLst>
          </p:cNvPr>
          <p:cNvSpPr txBox="1"/>
          <p:nvPr/>
        </p:nvSpPr>
        <p:spPr>
          <a:xfrm>
            <a:off x="407368" y="1230307"/>
            <a:ext cx="7194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경제성은 해당 해제구역의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공시지가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고려한다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평행 사변형 16">
            <a:extLst>
              <a:ext uri="{FF2B5EF4-FFF2-40B4-BE49-F238E27FC236}">
                <a16:creationId xmlns:a16="http://schemas.microsoft.com/office/drawing/2014/main" id="{835FCD89-0415-4E49-B6F0-739581339192}"/>
              </a:ext>
            </a:extLst>
          </p:cNvPr>
          <p:cNvSpPr/>
          <p:nvPr/>
        </p:nvSpPr>
        <p:spPr>
          <a:xfrm>
            <a:off x="472653" y="3324713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184AFE-6BD6-4A67-8EEB-B646F05073A3}"/>
              </a:ext>
            </a:extLst>
          </p:cNvPr>
          <p:cNvSpPr txBox="1"/>
          <p:nvPr/>
        </p:nvSpPr>
        <p:spPr>
          <a:xfrm>
            <a:off x="445080" y="3131162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의의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1558716-21C5-4195-9889-C9F4E1118568}"/>
              </a:ext>
            </a:extLst>
          </p:cNvPr>
          <p:cNvCxnSpPr>
            <a:cxnSpLocks/>
          </p:cNvCxnSpPr>
          <p:nvPr/>
        </p:nvCxnSpPr>
        <p:spPr>
          <a:xfrm>
            <a:off x="786669" y="3573362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DAAF8EF-6E72-4A44-BCC5-B7423A3F6152}"/>
              </a:ext>
            </a:extLst>
          </p:cNvPr>
          <p:cNvCxnSpPr>
            <a:cxnSpLocks/>
          </p:cNvCxnSpPr>
          <p:nvPr/>
        </p:nvCxnSpPr>
        <p:spPr>
          <a:xfrm>
            <a:off x="774610" y="3919852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9727F1F3-684B-4FD9-B50C-CA758674E3EA}"/>
              </a:ext>
            </a:extLst>
          </p:cNvPr>
          <p:cNvSpPr/>
          <p:nvPr/>
        </p:nvSpPr>
        <p:spPr>
          <a:xfrm>
            <a:off x="1070642" y="3866475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54A0BC-3C94-4825-BF30-AB84093D92CA}"/>
              </a:ext>
            </a:extLst>
          </p:cNvPr>
          <p:cNvSpPr txBox="1"/>
          <p:nvPr/>
        </p:nvSpPr>
        <p:spPr>
          <a:xfrm>
            <a:off x="1187257" y="3710202"/>
            <a:ext cx="71942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앞서 괴리율에서 살펴보았듯이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경제성은 국가 사업에 있어서 중요한 사항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단순히 접근성만을 고려하는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K-median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방법과는 달리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분석에서는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보다 현실성 있는 행복주택 입지선정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위해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행복주택 건설에 드는 기본적인 비용인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공시지가를 고려하고자 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평행 사변형 22">
            <a:extLst>
              <a:ext uri="{FF2B5EF4-FFF2-40B4-BE49-F238E27FC236}">
                <a16:creationId xmlns:a16="http://schemas.microsoft.com/office/drawing/2014/main" id="{0F0618E1-19E4-44AB-B0B9-994183D4ED57}"/>
              </a:ext>
            </a:extLst>
          </p:cNvPr>
          <p:cNvSpPr/>
          <p:nvPr/>
        </p:nvSpPr>
        <p:spPr>
          <a:xfrm>
            <a:off x="416795" y="5199005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BD76AD-EBB9-48CB-BE2F-B4D15C385250}"/>
              </a:ext>
            </a:extLst>
          </p:cNvPr>
          <p:cNvSpPr txBox="1"/>
          <p:nvPr/>
        </p:nvSpPr>
        <p:spPr>
          <a:xfrm>
            <a:off x="454224" y="4997070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계산 방법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BD46FED-BD3E-4643-8427-F7E75673360D}"/>
              </a:ext>
            </a:extLst>
          </p:cNvPr>
          <p:cNvCxnSpPr>
            <a:cxnSpLocks/>
          </p:cNvCxnSpPr>
          <p:nvPr/>
        </p:nvCxnSpPr>
        <p:spPr>
          <a:xfrm>
            <a:off x="833169" y="5439412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4A29B36-7785-4428-AE9F-E89FF4EEAD5A}"/>
              </a:ext>
            </a:extLst>
          </p:cNvPr>
          <p:cNvCxnSpPr>
            <a:cxnSpLocks/>
          </p:cNvCxnSpPr>
          <p:nvPr/>
        </p:nvCxnSpPr>
        <p:spPr>
          <a:xfrm>
            <a:off x="821110" y="5785902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순서도: 연결자 26">
            <a:extLst>
              <a:ext uri="{FF2B5EF4-FFF2-40B4-BE49-F238E27FC236}">
                <a16:creationId xmlns:a16="http://schemas.microsoft.com/office/drawing/2014/main" id="{FF886775-8A88-44F5-9A52-FFB31E78C181}"/>
              </a:ext>
            </a:extLst>
          </p:cNvPr>
          <p:cNvSpPr/>
          <p:nvPr/>
        </p:nvSpPr>
        <p:spPr>
          <a:xfrm>
            <a:off x="1117142" y="5732525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C77E2B-1BB7-42A7-A6D1-881823474B49}"/>
              </a:ext>
            </a:extLst>
          </p:cNvPr>
          <p:cNvSpPr txBox="1"/>
          <p:nvPr/>
        </p:nvSpPr>
        <p:spPr>
          <a:xfrm>
            <a:off x="1251848" y="5547052"/>
            <a:ext cx="7681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 해제구역의 지번 주소를 기준으로 공시지가를 열람한다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주소의 공시지가가 부재일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지도를 확인해 근접 지번의 평균 공시지가로 대체한다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구역의 주위환경을 고려해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주택지대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공시지가를 가져오고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상가지대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배제한다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슬라이드 번호 개체 틀 2">
            <a:extLst>
              <a:ext uri="{FF2B5EF4-FFF2-40B4-BE49-F238E27FC236}">
                <a16:creationId xmlns:a16="http://schemas.microsoft.com/office/drawing/2014/main" id="{577A881B-8AF9-432D-A233-26E6CD70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850" y="6447064"/>
            <a:ext cx="385123" cy="365125"/>
          </a:xfrm>
        </p:spPr>
        <p:txBody>
          <a:bodyPr/>
          <a:lstStyle/>
          <a:p>
            <a:fld id="{CCE7704A-543E-4072-879A-9F5ADAB3ED4A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2481C12-E1F9-46A7-97D5-A10E975BC500}"/>
              </a:ext>
            </a:extLst>
          </p:cNvPr>
          <p:cNvSpPr/>
          <p:nvPr/>
        </p:nvSpPr>
        <p:spPr>
          <a:xfrm>
            <a:off x="500854" y="2123089"/>
            <a:ext cx="7100798" cy="98011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2B46EA-E2F1-43FA-9BB3-5C2F99FB47CA}"/>
              </a:ext>
            </a:extLst>
          </p:cNvPr>
          <p:cNvSpPr txBox="1"/>
          <p:nvPr/>
        </p:nvSpPr>
        <p:spPr>
          <a:xfrm>
            <a:off x="1205485" y="2276721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국토교통부 표준공시지가 열람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https://www.realtyprice.kr:447/notice/gsstandard/search.htm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53821EF8-BD31-4C93-BA54-8F86CFF1FCFB}"/>
              </a:ext>
            </a:extLst>
          </p:cNvPr>
          <p:cNvSpPr/>
          <p:nvPr/>
        </p:nvSpPr>
        <p:spPr>
          <a:xfrm>
            <a:off x="487869" y="1873179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B75540C-2F5A-4E69-BD6B-E66FCE9019E9}"/>
              </a:ext>
            </a:extLst>
          </p:cNvPr>
          <p:cNvSpPr txBox="1"/>
          <p:nvPr/>
        </p:nvSpPr>
        <p:spPr>
          <a:xfrm>
            <a:off x="516154" y="1671244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 사이트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7FDD6277-AD8D-4347-A50E-826575A4DFB2}"/>
              </a:ext>
            </a:extLst>
          </p:cNvPr>
          <p:cNvCxnSpPr>
            <a:cxnSpLocks/>
          </p:cNvCxnSpPr>
          <p:nvPr/>
        </p:nvCxnSpPr>
        <p:spPr>
          <a:xfrm>
            <a:off x="764293" y="2126124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2CDA62D-6123-47CF-BE71-8FCBD4FC2096}"/>
              </a:ext>
            </a:extLst>
          </p:cNvPr>
          <p:cNvCxnSpPr>
            <a:cxnSpLocks/>
          </p:cNvCxnSpPr>
          <p:nvPr/>
        </p:nvCxnSpPr>
        <p:spPr>
          <a:xfrm>
            <a:off x="761378" y="2472614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순서도: 연결자 46">
            <a:extLst>
              <a:ext uri="{FF2B5EF4-FFF2-40B4-BE49-F238E27FC236}">
                <a16:creationId xmlns:a16="http://schemas.microsoft.com/office/drawing/2014/main" id="{668F68B5-70EA-414E-A4D4-02E9F8B5D988}"/>
              </a:ext>
            </a:extLst>
          </p:cNvPr>
          <p:cNvSpPr/>
          <p:nvPr/>
        </p:nvSpPr>
        <p:spPr>
          <a:xfrm>
            <a:off x="1057410" y="2419237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0837C73-345B-4159-A55B-7FFB2D8E79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3" t="33893" r="18218" b="16778"/>
          <a:stretch/>
        </p:blipFill>
        <p:spPr>
          <a:xfrm>
            <a:off x="7705561" y="2240096"/>
            <a:ext cx="4425988" cy="2665946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  <a:softEdge rad="31750"/>
          </a:effec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7B82C34-D2D4-4372-A65B-C7F9820F6AD9}"/>
              </a:ext>
            </a:extLst>
          </p:cNvPr>
          <p:cNvSpPr txBox="1"/>
          <p:nvPr/>
        </p:nvSpPr>
        <p:spPr>
          <a:xfrm>
            <a:off x="9264352" y="1914134"/>
            <a:ext cx="15177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i="1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표준공시지가 열람</a:t>
            </a:r>
            <a:endParaRPr lang="ko-KR" altLang="en-US" sz="1400" i="1" dirty="0"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8189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240D3DA-A2BF-4D3A-846A-F484389EEBD7}"/>
              </a:ext>
            </a:extLst>
          </p:cNvPr>
          <p:cNvSpPr/>
          <p:nvPr/>
        </p:nvSpPr>
        <p:spPr>
          <a:xfrm>
            <a:off x="1897069" y="2072617"/>
            <a:ext cx="8470705" cy="1912782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D107A4F-E278-45E5-91D1-B9A96F47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0442" y="402289"/>
            <a:ext cx="6813794" cy="497547"/>
          </a:xfrm>
        </p:spPr>
        <p:txBody>
          <a:bodyPr>
            <a:noAutofit/>
          </a:bodyPr>
          <a:lstStyle/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수요지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데이터 생성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후보지 데이터 소개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해제구역의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괴리율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경제성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&amp;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접근성 계산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BC26A7-5B1C-477F-8ED0-A3691BDFE1ED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7CDA0-67B9-4020-8CDA-763DC037B08F}"/>
              </a:ext>
            </a:extLst>
          </p:cNvPr>
          <p:cNvSpPr txBox="1"/>
          <p:nvPr/>
        </p:nvSpPr>
        <p:spPr>
          <a:xfrm>
            <a:off x="-240704" y="1168751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계산</a:t>
            </a:r>
          </a:p>
        </p:txBody>
      </p:sp>
      <p:sp>
        <p:nvSpPr>
          <p:cNvPr id="35" name="슬라이드 번호 개체 틀 2">
            <a:extLst>
              <a:ext uri="{FF2B5EF4-FFF2-40B4-BE49-F238E27FC236}">
                <a16:creationId xmlns:a16="http://schemas.microsoft.com/office/drawing/2014/main" id="{577A881B-8AF9-432D-A233-26E6CD70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9850" y="6447064"/>
            <a:ext cx="385123" cy="365125"/>
          </a:xfrm>
        </p:spPr>
        <p:txBody>
          <a:bodyPr/>
          <a:lstStyle/>
          <a:p>
            <a:fld id="{CCE7704A-543E-4072-879A-9F5ADAB3ED4A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DA2A76-C964-47CC-BA5C-BED2794FB457}"/>
              </a:ext>
            </a:extLst>
          </p:cNvPr>
          <p:cNvSpPr txBox="1"/>
          <p:nvPr/>
        </p:nvSpPr>
        <p:spPr>
          <a:xfrm>
            <a:off x="1303480" y="1230307"/>
            <a:ext cx="7194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접근성은 해당 해제구역과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간의 대중교통 소요 시간으로 고려한다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9DB74-11D8-4CC6-B827-54F48E485BE5}"/>
              </a:ext>
            </a:extLst>
          </p:cNvPr>
          <p:cNvSpPr txBox="1"/>
          <p:nvPr/>
        </p:nvSpPr>
        <p:spPr>
          <a:xfrm>
            <a:off x="2437129" y="2215016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분석의 정책 대상이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통근⋅통학을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하는 청년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이기 때문에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자동차를 이용했을 때 걸리는 시간을 이용하는 것 보다는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대중교통 소요시간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이용하는 것이 합리적이라 판단했다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활용을 통해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환승이나 도보로 걷는 시간 등 세부적인 소요시간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계산할 수 있기에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객관적인 접근성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계산할 수 있었다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평행 사변형 10">
            <a:extLst>
              <a:ext uri="{FF2B5EF4-FFF2-40B4-BE49-F238E27FC236}">
                <a16:creationId xmlns:a16="http://schemas.microsoft.com/office/drawing/2014/main" id="{330642AB-B534-40F2-B8FE-426DB6B33798}"/>
              </a:ext>
            </a:extLst>
          </p:cNvPr>
          <p:cNvSpPr/>
          <p:nvPr/>
        </p:nvSpPr>
        <p:spPr>
          <a:xfrm>
            <a:off x="1898015" y="1823968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D5B99-BBCE-4D87-93B0-84A82A80F136}"/>
              </a:ext>
            </a:extLst>
          </p:cNvPr>
          <p:cNvSpPr txBox="1"/>
          <p:nvPr/>
        </p:nvSpPr>
        <p:spPr>
          <a:xfrm>
            <a:off x="1870442" y="1630417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목적과 의의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855F4C5-D295-4DB3-B8AE-0AA888B420C4}"/>
              </a:ext>
            </a:extLst>
          </p:cNvPr>
          <p:cNvCxnSpPr>
            <a:cxnSpLocks/>
          </p:cNvCxnSpPr>
          <p:nvPr/>
        </p:nvCxnSpPr>
        <p:spPr>
          <a:xfrm>
            <a:off x="2212031" y="2072617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D90B964-FAFB-431F-B0C6-F72014C9BF03}"/>
              </a:ext>
            </a:extLst>
          </p:cNvPr>
          <p:cNvCxnSpPr>
            <a:cxnSpLocks/>
          </p:cNvCxnSpPr>
          <p:nvPr/>
        </p:nvCxnSpPr>
        <p:spPr>
          <a:xfrm>
            <a:off x="2199972" y="2419107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D059C822-665E-4003-A454-93F4AEF568ED}"/>
              </a:ext>
            </a:extLst>
          </p:cNvPr>
          <p:cNvSpPr/>
          <p:nvPr/>
        </p:nvSpPr>
        <p:spPr>
          <a:xfrm>
            <a:off x="2496004" y="2365730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DF3C5E-BFD2-4B70-B221-07D1A05975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30" y="4187502"/>
            <a:ext cx="1984791" cy="1984791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ACDA650-BB36-4771-BEAC-265E0836187C}"/>
              </a:ext>
            </a:extLst>
          </p:cNvPr>
          <p:cNvCxnSpPr/>
          <p:nvPr/>
        </p:nvCxnSpPr>
        <p:spPr>
          <a:xfrm>
            <a:off x="2710438" y="5179897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37DC2146-EF00-4B32-AB97-A5C97D3C4B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41" y="4143424"/>
            <a:ext cx="1984790" cy="19847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141FC13-867F-4DA2-BBCA-9805FD8FECA4}"/>
              </a:ext>
            </a:extLst>
          </p:cNvPr>
          <p:cNvSpPr txBox="1"/>
          <p:nvPr/>
        </p:nvSpPr>
        <p:spPr>
          <a:xfrm>
            <a:off x="761684" y="6259635"/>
            <a:ext cx="4718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4285F4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g</a:t>
            </a:r>
            <a:r>
              <a:rPr lang="en-US" altLang="ko-KR" sz="1600" dirty="0">
                <a:solidFill>
                  <a:srgbClr val="EA4335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o</a:t>
            </a:r>
            <a:r>
              <a:rPr lang="en-US" altLang="ko-KR" sz="1600" dirty="0">
                <a:solidFill>
                  <a:srgbClr val="FBBC05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o</a:t>
            </a:r>
            <a:r>
              <a:rPr lang="en-US" altLang="ko-KR" sz="1600" dirty="0">
                <a:solidFill>
                  <a:srgbClr val="4285F4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g</a:t>
            </a:r>
            <a:r>
              <a:rPr lang="en-US" altLang="ko-KR" sz="1600" dirty="0">
                <a:solidFill>
                  <a:srgbClr val="34A853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l</a:t>
            </a:r>
            <a:r>
              <a:rPr lang="en-US" altLang="ko-KR" sz="1600" dirty="0">
                <a:solidFill>
                  <a:srgbClr val="EA4335"/>
                </a:solidFill>
                <a:latin typeface="마루 부리 Beta" panose="020B0600000101010101" pitchFamily="50" charset="-127"/>
                <a:ea typeface="마루 부리 Beta" panose="020B0600000101010101" pitchFamily="50" charset="-127"/>
              </a:rPr>
              <a:t>e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map </a:t>
            </a:r>
            <a:r>
              <a:rPr lang="en-US" altLang="ko-KR" sz="1600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api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이용하여 대중교통 소요 시간 산출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7D84E71-BFD5-4C43-AD5A-AC5D2900CCDE}"/>
              </a:ext>
            </a:extLst>
          </p:cNvPr>
          <p:cNvCxnSpPr/>
          <p:nvPr/>
        </p:nvCxnSpPr>
        <p:spPr>
          <a:xfrm>
            <a:off x="5641485" y="5288221"/>
            <a:ext cx="57606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표 8">
            <a:extLst>
              <a:ext uri="{FF2B5EF4-FFF2-40B4-BE49-F238E27FC236}">
                <a16:creationId xmlns:a16="http://schemas.microsoft.com/office/drawing/2014/main" id="{B66E668F-5F37-443A-B132-2D2D8FA08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804995"/>
              </p:ext>
            </p:extLst>
          </p:nvPr>
        </p:nvGraphicFramePr>
        <p:xfrm>
          <a:off x="6612693" y="4175728"/>
          <a:ext cx="5289718" cy="2090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476">
                  <a:extLst>
                    <a:ext uri="{9D8B030D-6E8A-4147-A177-3AD203B41FA5}">
                      <a16:colId xmlns:a16="http://schemas.microsoft.com/office/drawing/2014/main" val="2775108648"/>
                    </a:ext>
                  </a:extLst>
                </a:gridCol>
                <a:gridCol w="1022869">
                  <a:extLst>
                    <a:ext uri="{9D8B030D-6E8A-4147-A177-3AD203B41FA5}">
                      <a16:colId xmlns:a16="http://schemas.microsoft.com/office/drawing/2014/main" val="836560077"/>
                    </a:ext>
                  </a:extLst>
                </a:gridCol>
                <a:gridCol w="904673">
                  <a:extLst>
                    <a:ext uri="{9D8B030D-6E8A-4147-A177-3AD203B41FA5}">
                      <a16:colId xmlns:a16="http://schemas.microsoft.com/office/drawing/2014/main" val="3224449662"/>
                    </a:ext>
                  </a:extLst>
                </a:gridCol>
                <a:gridCol w="847507">
                  <a:extLst>
                    <a:ext uri="{9D8B030D-6E8A-4147-A177-3AD203B41FA5}">
                      <a16:colId xmlns:a16="http://schemas.microsoft.com/office/drawing/2014/main" val="2005856438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21769038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1867685188"/>
                    </a:ext>
                  </a:extLst>
                </a:gridCol>
              </a:tblGrid>
              <a:tr h="7636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지번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가톨릭대학교 제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캠퍼스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감리교</a:t>
                      </a:r>
                      <a:endParaRPr lang="en-US" altLang="ko-KR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신학대학교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건국대학교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경기대학교 제</a:t>
                      </a:r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2</a:t>
                      </a: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캠퍼스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300000"/>
                        </a:lnSpc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경희대학교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055130"/>
                  </a:ext>
                </a:extLst>
              </a:tr>
              <a:tr h="61012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명륜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가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127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11 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21 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47 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 hour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33 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 hour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55 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957164"/>
                  </a:ext>
                </a:extLst>
              </a:tr>
              <a:tr h="61643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사직동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311-10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19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 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 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55 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 hour 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31 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 hour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43 mins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364541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16610DC1-2915-4FCB-8C17-4D6170043C6F}"/>
              </a:ext>
            </a:extLst>
          </p:cNvPr>
          <p:cNvSpPr txBox="1"/>
          <p:nvPr/>
        </p:nvSpPr>
        <p:spPr>
          <a:xfrm>
            <a:off x="9159945" y="622657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C6F45C-3BA2-412A-A3A9-717C1AA4CA50}"/>
              </a:ext>
            </a:extLst>
          </p:cNvPr>
          <p:cNvSpPr txBox="1"/>
          <p:nvPr/>
        </p:nvSpPr>
        <p:spPr>
          <a:xfrm rot="16200000">
            <a:off x="11817944" y="532768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DFE889-3BF1-4807-AC60-DD45A3D24FC7}"/>
              </a:ext>
            </a:extLst>
          </p:cNvPr>
          <p:cNvSpPr txBox="1"/>
          <p:nvPr/>
        </p:nvSpPr>
        <p:spPr>
          <a:xfrm>
            <a:off x="5298686" y="6303886"/>
            <a:ext cx="4718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ex) </a:t>
            </a:r>
            <a:r>
              <a:rPr lang="ko-KR" altLang="en-US" sz="12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 소재지 </a:t>
            </a:r>
            <a:r>
              <a:rPr lang="en-US" altLang="ko-KR" sz="12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– </a:t>
            </a:r>
            <a:r>
              <a:rPr lang="ko-KR" altLang="en-US" sz="1200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해제구역 후보지</a:t>
            </a:r>
          </a:p>
        </p:txBody>
      </p:sp>
    </p:spTree>
    <p:extLst>
      <p:ext uri="{BB962C8B-B14F-4D97-AF65-F5344CB8AC3E}">
        <p14:creationId xmlns:p14="http://schemas.microsoft.com/office/powerpoint/2010/main" val="8542765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C8376E-0438-4DB5-801A-33BF42B1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118AC21-FAC4-49F0-BBFA-5FC3E93B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173" y="402289"/>
            <a:ext cx="5403448" cy="497547"/>
          </a:xfrm>
        </p:spPr>
        <p:txBody>
          <a:bodyPr/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다목적 공간 최적화 모델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K – median 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최종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2C7918-E12B-4CB4-852A-A20E52660E21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CDE8F-1B84-4980-8A71-BFD83B024453}"/>
              </a:ext>
            </a:extLst>
          </p:cNvPr>
          <p:cNvSpPr txBox="1"/>
          <p:nvPr/>
        </p:nvSpPr>
        <p:spPr>
          <a:xfrm>
            <a:off x="399376" y="1168751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다목적 공간 최적화 정의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FA001A-D8CB-43E5-8B4A-0313C495E45C}"/>
              </a:ext>
            </a:extLst>
          </p:cNvPr>
          <p:cNvSpPr/>
          <p:nvPr/>
        </p:nvSpPr>
        <p:spPr>
          <a:xfrm>
            <a:off x="1881455" y="2009496"/>
            <a:ext cx="8732497" cy="193025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CCE0-9C6E-4AE9-9CD8-F3682087DD30}"/>
              </a:ext>
            </a:extLst>
          </p:cNvPr>
          <p:cNvSpPr txBox="1"/>
          <p:nvPr/>
        </p:nvSpPr>
        <p:spPr>
          <a:xfrm>
            <a:off x="1890787" y="2251278"/>
            <a:ext cx="88049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최적의 입지를 도출하기 위한 보다 체계적이고 과학적인 방법론으로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지리학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도시 계획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 계획 등의 분야에서 폭넓게 활용되고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최적화 문제들은 일반적으로 특정한 목적함수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en-US" altLang="ko-KR" i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objective function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정의하여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이를 최적화하는 구조를 가지고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F86184B-DFBB-4D7D-8E2B-1685E8D2EAA2}"/>
              </a:ext>
            </a:extLst>
          </p:cNvPr>
          <p:cNvSpPr/>
          <p:nvPr/>
        </p:nvSpPr>
        <p:spPr>
          <a:xfrm>
            <a:off x="1171171" y="1831686"/>
            <a:ext cx="2168104" cy="307778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144BB-0563-4CC9-A22C-9895E5979F53}"/>
              </a:ext>
            </a:extLst>
          </p:cNvPr>
          <p:cNvSpPr txBox="1"/>
          <p:nvPr/>
        </p:nvSpPr>
        <p:spPr>
          <a:xfrm>
            <a:off x="1204035" y="1649979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 최적화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B79B21D-EAAF-484E-94B8-4048F4AB9B25}"/>
              </a:ext>
            </a:extLst>
          </p:cNvPr>
          <p:cNvCxnSpPr>
            <a:cxnSpLocks/>
          </p:cNvCxnSpPr>
          <p:nvPr/>
        </p:nvCxnSpPr>
        <p:spPr>
          <a:xfrm>
            <a:off x="1515464" y="2142831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D0D8F56-CB88-4F88-B12D-607543E2DC33}"/>
              </a:ext>
            </a:extLst>
          </p:cNvPr>
          <p:cNvCxnSpPr>
            <a:cxnSpLocks/>
          </p:cNvCxnSpPr>
          <p:nvPr/>
        </p:nvCxnSpPr>
        <p:spPr>
          <a:xfrm>
            <a:off x="1512549" y="2489321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BB117A3-95F2-4C12-9328-A7EAC16CBA24}"/>
              </a:ext>
            </a:extLst>
          </p:cNvPr>
          <p:cNvSpPr/>
          <p:nvPr/>
        </p:nvSpPr>
        <p:spPr>
          <a:xfrm>
            <a:off x="1808581" y="2435944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11969B6-4AEC-452A-97EE-C4C047E7F315}"/>
              </a:ext>
            </a:extLst>
          </p:cNvPr>
          <p:cNvSpPr/>
          <p:nvPr/>
        </p:nvSpPr>
        <p:spPr>
          <a:xfrm>
            <a:off x="1931327" y="4356597"/>
            <a:ext cx="8732497" cy="2099114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43BDC4-C2B5-4A6C-A651-02B8E0EA60B3}"/>
              </a:ext>
            </a:extLst>
          </p:cNvPr>
          <p:cNvSpPr txBox="1"/>
          <p:nvPr/>
        </p:nvSpPr>
        <p:spPr>
          <a:xfrm>
            <a:off x="2015308" y="4523731"/>
            <a:ext cx="88049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분석처럼 비용을 최소화하는 것과 접근성을 최대화하는 것은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접근성이 좋은 지역은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지가가 비싸기 때문에 비용을 동시에 최소화하기 어렵다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이렇듯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복수개의 목적함수를 가지는 최적화 문제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다목적 최적화 문제라 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일반적으로 각 목적함수에 대해 중요도나 선호도에 따라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가중치를 부과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단일 목적함수로 변환하여 효과적으로 해결할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19" name="평행 사변형 18">
            <a:extLst>
              <a:ext uri="{FF2B5EF4-FFF2-40B4-BE49-F238E27FC236}">
                <a16:creationId xmlns:a16="http://schemas.microsoft.com/office/drawing/2014/main" id="{391DF856-3C43-497D-ABCE-3CFB3828005B}"/>
              </a:ext>
            </a:extLst>
          </p:cNvPr>
          <p:cNvSpPr/>
          <p:nvPr/>
        </p:nvSpPr>
        <p:spPr>
          <a:xfrm>
            <a:off x="1081084" y="4233619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838A4D-CF57-4730-BF35-819CD321E694}"/>
              </a:ext>
            </a:extLst>
          </p:cNvPr>
          <p:cNvSpPr txBox="1"/>
          <p:nvPr/>
        </p:nvSpPr>
        <p:spPr>
          <a:xfrm>
            <a:off x="1109369" y="4031684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多목적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최적화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6A603F0-DEE6-41CA-A16D-B1FF92D55D7A}"/>
              </a:ext>
            </a:extLst>
          </p:cNvPr>
          <p:cNvCxnSpPr>
            <a:cxnSpLocks/>
          </p:cNvCxnSpPr>
          <p:nvPr/>
        </p:nvCxnSpPr>
        <p:spPr>
          <a:xfrm>
            <a:off x="1546492" y="4489932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A09ECAC-9E2C-4E37-B110-FCCC61E1347B}"/>
              </a:ext>
            </a:extLst>
          </p:cNvPr>
          <p:cNvCxnSpPr>
            <a:cxnSpLocks/>
          </p:cNvCxnSpPr>
          <p:nvPr/>
        </p:nvCxnSpPr>
        <p:spPr>
          <a:xfrm>
            <a:off x="1562422" y="4836422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F20FB018-8540-47C2-87C2-508F202507C3}"/>
              </a:ext>
            </a:extLst>
          </p:cNvPr>
          <p:cNvSpPr/>
          <p:nvPr/>
        </p:nvSpPr>
        <p:spPr>
          <a:xfrm>
            <a:off x="1858454" y="4783045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F51C18-3BF5-49BB-BAF6-E8C68BDD2999}"/>
              </a:ext>
            </a:extLst>
          </p:cNvPr>
          <p:cNvSpPr txBox="1"/>
          <p:nvPr/>
        </p:nvSpPr>
        <p:spPr>
          <a:xfrm>
            <a:off x="3143672" y="181381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spatial optimization</a:t>
            </a:r>
            <a:endParaRPr lang="ko-KR" altLang="en-US" sz="1400" i="1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83512E-7EB9-4728-B4AC-7D7C794575F3}"/>
              </a:ext>
            </a:extLst>
          </p:cNvPr>
          <p:cNvSpPr txBox="1"/>
          <p:nvPr/>
        </p:nvSpPr>
        <p:spPr>
          <a:xfrm>
            <a:off x="2855640" y="4196609"/>
            <a:ext cx="3073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multi-objective</a:t>
            </a:r>
            <a:r>
              <a:rPr lang="ko-KR" altLang="en-US" sz="1400" i="1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400" i="1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optimization</a:t>
            </a:r>
            <a:endParaRPr lang="ko-KR" altLang="en-US" sz="1400" i="1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04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2178F3-FA82-4E66-AC24-38A43C531CA4}"/>
              </a:ext>
            </a:extLst>
          </p:cNvPr>
          <p:cNvSpPr/>
          <p:nvPr/>
        </p:nvSpPr>
        <p:spPr>
          <a:xfrm>
            <a:off x="447456" y="2136839"/>
            <a:ext cx="7606699" cy="47168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FC3493-E7EA-47C5-A66C-FF98ED13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31879" y="6710084"/>
            <a:ext cx="385123" cy="365125"/>
          </a:xfrm>
        </p:spPr>
        <p:txBody>
          <a:bodyPr/>
          <a:lstStyle/>
          <a:p>
            <a:fld id="{CCE7704A-543E-4072-879A-9F5ADAB3ED4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C3F3B3A1-D8C5-41D5-A644-21CF4D365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주제 선정 배경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사용한 데이터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대한민국 주거 실태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31B85F-F32A-483D-B10A-E1ABEC855CE9}"/>
              </a:ext>
            </a:extLst>
          </p:cNvPr>
          <p:cNvSpPr/>
          <p:nvPr/>
        </p:nvSpPr>
        <p:spPr>
          <a:xfrm rot="21222323">
            <a:off x="7907359" y="3308567"/>
            <a:ext cx="4032448" cy="3887245"/>
          </a:xfrm>
          <a:prstGeom prst="rect">
            <a:avLst/>
          </a:prstGeom>
          <a:solidFill>
            <a:srgbClr val="0F51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9588953-8834-4821-B4E2-916934A431BF}"/>
              </a:ext>
            </a:extLst>
          </p:cNvPr>
          <p:cNvSpPr/>
          <p:nvPr/>
        </p:nvSpPr>
        <p:spPr>
          <a:xfrm>
            <a:off x="7768785" y="3221230"/>
            <a:ext cx="4104456" cy="395186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0B136-FD56-4BA6-BC7A-08B5A011AD2B}"/>
              </a:ext>
            </a:extLst>
          </p:cNvPr>
          <p:cNvSpPr txBox="1"/>
          <p:nvPr/>
        </p:nvSpPr>
        <p:spPr>
          <a:xfrm>
            <a:off x="8195391" y="3464003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결국 집값은 잡히지 않았다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6556B-F874-46F3-AA66-962E10787ECD}"/>
              </a:ext>
            </a:extLst>
          </p:cNvPr>
          <p:cNvSpPr txBox="1"/>
          <p:nvPr/>
        </p:nvSpPr>
        <p:spPr>
          <a:xfrm>
            <a:off x="7868109" y="4021081"/>
            <a:ext cx="388843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정부가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8·4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부동산대책을 내놓고 공급 확대 방침을 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밝힌 지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년이 지났지만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수도권 집값은 월간 기준으로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13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만에 최대치를 기록했다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</a:p>
          <a:p>
            <a:pPr algn="ctr"/>
            <a:endParaRPr lang="en-US" altLang="ko-KR" sz="1400" b="0" i="0" dirty="0">
              <a:solidFill>
                <a:srgbClr val="000000"/>
              </a:solidFill>
              <a:effectLst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특히 내내 높은 상승세를 보인 인천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경기도와 달리 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한때 안정세로 접어들었던 서울 집값도 지난해 </a:t>
            </a:r>
            <a:endParaRPr lang="en-US" altLang="ko-KR" sz="1400" b="0" i="0" dirty="0">
              <a:solidFill>
                <a:srgbClr val="000000"/>
              </a:solidFill>
              <a:effectLst/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‘</a:t>
            </a:r>
            <a:r>
              <a:rPr lang="ko-KR" altLang="en-US" sz="1400" b="0" i="0" dirty="0" err="1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패닉바잉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부동산 공황 구매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)’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수준으로 치솟았다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algn="ctr"/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 </a:t>
            </a:r>
          </a:p>
          <a:p>
            <a:pPr algn="ctr"/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정부가 과거 밝힌 공급대책들을 이달 중에 구체화할 것으로 보이지만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여론의 반대 등이 여전히 걸림돌이다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  <a:br>
              <a:rPr lang="ko-KR" altLang="en-US" sz="14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endParaRPr lang="ko-KR" altLang="en-US" sz="14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E63977-D96A-4F74-9AC2-B474F3E0A44F}"/>
              </a:ext>
            </a:extLst>
          </p:cNvPr>
          <p:cNvSpPr txBox="1"/>
          <p:nvPr/>
        </p:nvSpPr>
        <p:spPr>
          <a:xfrm>
            <a:off x="9659569" y="6059857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  <a:p>
            <a:pPr algn="ctr"/>
            <a:r>
              <a:rPr lang="en-US" altLang="ko-KR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183CA-E122-4544-8833-F34A901BA90B}"/>
              </a:ext>
            </a:extLst>
          </p:cNvPr>
          <p:cNvSpPr txBox="1"/>
          <p:nvPr/>
        </p:nvSpPr>
        <p:spPr>
          <a:xfrm>
            <a:off x="984063" y="3062990"/>
            <a:ext cx="4921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LH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설문 결과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50.8%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만 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"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주거 상황 안정적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"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응답</a:t>
            </a:r>
            <a:b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20~30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대 부동산 관련 위기감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·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기대감 공존</a:t>
            </a:r>
            <a:b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</a:br>
            <a:r>
              <a:rPr lang="ko-KR" altLang="en-US" sz="1600" b="0" i="0" dirty="0">
                <a:solidFill>
                  <a:srgbClr val="000000"/>
                </a:solidFill>
                <a:effectLst/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공공임대주택에 대한 긍정적 인식 확산</a:t>
            </a:r>
            <a:endParaRPr lang="ko-KR" altLang="en-US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908134B-D719-4C87-970C-5AB003B5F134}"/>
              </a:ext>
            </a:extLst>
          </p:cNvPr>
          <p:cNvSpPr/>
          <p:nvPr/>
        </p:nvSpPr>
        <p:spPr>
          <a:xfrm>
            <a:off x="862428" y="3135790"/>
            <a:ext cx="67308" cy="706596"/>
          </a:xfrm>
          <a:prstGeom prst="rect">
            <a:avLst/>
          </a:prstGeom>
          <a:solidFill>
            <a:srgbClr val="9453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597EE5-3B0E-42FF-8613-3A495197C41D}"/>
              </a:ext>
            </a:extLst>
          </p:cNvPr>
          <p:cNvSpPr/>
          <p:nvPr/>
        </p:nvSpPr>
        <p:spPr>
          <a:xfrm>
            <a:off x="853618" y="5234074"/>
            <a:ext cx="540062" cy="1277451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FF85D0-B3B2-43D8-9FB5-1912DA681C17}"/>
              </a:ext>
            </a:extLst>
          </p:cNvPr>
          <p:cNvSpPr/>
          <p:nvPr/>
        </p:nvSpPr>
        <p:spPr>
          <a:xfrm>
            <a:off x="1583720" y="4711327"/>
            <a:ext cx="540062" cy="1800198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F27EF7B-F920-4E95-8459-663595652676}"/>
              </a:ext>
            </a:extLst>
          </p:cNvPr>
          <p:cNvSpPr/>
          <p:nvPr/>
        </p:nvSpPr>
        <p:spPr>
          <a:xfrm>
            <a:off x="2316407" y="5764949"/>
            <a:ext cx="540062" cy="750021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A9A57B2-CED6-4686-BCD6-457B8F3BF2FC}"/>
              </a:ext>
            </a:extLst>
          </p:cNvPr>
          <p:cNvSpPr/>
          <p:nvPr/>
        </p:nvSpPr>
        <p:spPr>
          <a:xfrm>
            <a:off x="3074151" y="5359398"/>
            <a:ext cx="540062" cy="1152127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6AFE8-C59A-4058-BCB4-774F3897DDD8}"/>
              </a:ext>
            </a:extLst>
          </p:cNvPr>
          <p:cNvSpPr txBox="1"/>
          <p:nvPr/>
        </p:nvSpPr>
        <p:spPr>
          <a:xfrm>
            <a:off x="676165" y="4916222"/>
            <a:ext cx="922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50.8%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3D1DA7-F293-499E-B600-64B6BCD23C08}"/>
              </a:ext>
            </a:extLst>
          </p:cNvPr>
          <p:cNvSpPr txBox="1"/>
          <p:nvPr/>
        </p:nvSpPr>
        <p:spPr>
          <a:xfrm>
            <a:off x="1449445" y="4379143"/>
            <a:ext cx="922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63.6%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DFA8FB-7CBA-4020-B7DF-0885CE1FD779}"/>
              </a:ext>
            </a:extLst>
          </p:cNvPr>
          <p:cNvSpPr txBox="1"/>
          <p:nvPr/>
        </p:nvSpPr>
        <p:spPr>
          <a:xfrm>
            <a:off x="2159334" y="5445334"/>
            <a:ext cx="922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33.5%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5416F6-F805-4F30-A784-3D130E799F59}"/>
              </a:ext>
            </a:extLst>
          </p:cNvPr>
          <p:cNvSpPr txBox="1"/>
          <p:nvPr/>
        </p:nvSpPr>
        <p:spPr>
          <a:xfrm>
            <a:off x="2935212" y="5043366"/>
            <a:ext cx="922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48.1%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737B37-D2F3-4E26-85B2-7F5A7541D01F}"/>
              </a:ext>
            </a:extLst>
          </p:cNvPr>
          <p:cNvSpPr txBox="1"/>
          <p:nvPr/>
        </p:nvSpPr>
        <p:spPr>
          <a:xfrm>
            <a:off x="659138" y="6507648"/>
            <a:ext cx="922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842C55B-3D12-4A35-B523-A3DFA38C51A0}"/>
              </a:ext>
            </a:extLst>
          </p:cNvPr>
          <p:cNvSpPr txBox="1"/>
          <p:nvPr/>
        </p:nvSpPr>
        <p:spPr>
          <a:xfrm>
            <a:off x="1392277" y="6516979"/>
            <a:ext cx="922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3AC5E3-53E0-4371-BEFB-5427C53A3112}"/>
              </a:ext>
            </a:extLst>
          </p:cNvPr>
          <p:cNvSpPr txBox="1"/>
          <p:nvPr/>
        </p:nvSpPr>
        <p:spPr>
          <a:xfrm>
            <a:off x="2135695" y="6492586"/>
            <a:ext cx="9229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전월세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A05790-8212-40E8-B4D9-CEE0D7DD9BCA}"/>
              </a:ext>
            </a:extLst>
          </p:cNvPr>
          <p:cNvSpPr txBox="1"/>
          <p:nvPr/>
        </p:nvSpPr>
        <p:spPr>
          <a:xfrm>
            <a:off x="2939090" y="6495788"/>
            <a:ext cx="127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공공임대주택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EAE547-A2D5-45B5-AC07-51A0AC58CEA8}"/>
              </a:ext>
            </a:extLst>
          </p:cNvPr>
          <p:cNvSpPr txBox="1"/>
          <p:nvPr/>
        </p:nvSpPr>
        <p:spPr>
          <a:xfrm>
            <a:off x="853618" y="4010370"/>
            <a:ext cx="326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현재 주거 상황이 안정돼 있다고 생각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EAF16F2-4A18-4ADF-B08A-D2DD15421A76}"/>
              </a:ext>
            </a:extLst>
          </p:cNvPr>
          <p:cNvSpPr/>
          <p:nvPr/>
        </p:nvSpPr>
        <p:spPr>
          <a:xfrm>
            <a:off x="2740761" y="2547737"/>
            <a:ext cx="2297720" cy="338554"/>
          </a:xfrm>
          <a:prstGeom prst="rect">
            <a:avLst/>
          </a:prstGeom>
          <a:solidFill>
            <a:srgbClr val="F4ED6E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1B9F0F1-E382-4E69-9CB7-41ACA654859F}"/>
              </a:ext>
            </a:extLst>
          </p:cNvPr>
          <p:cNvSpPr txBox="1"/>
          <p:nvPr/>
        </p:nvSpPr>
        <p:spPr>
          <a:xfrm>
            <a:off x="4889835" y="6490210"/>
            <a:ext cx="24885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출처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한국주택도시공사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LH]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42C05A-CA74-4E80-925F-6F3BAE7336FA}"/>
              </a:ext>
            </a:extLst>
          </p:cNvPr>
          <p:cNvSpPr txBox="1"/>
          <p:nvPr/>
        </p:nvSpPr>
        <p:spPr>
          <a:xfrm>
            <a:off x="2144852" y="2281088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국민 절반이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주거상황 불안하다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"…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청년층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 집 마련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'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절실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0C11FB2-B332-48CB-A194-9F28DD8CA4C9}"/>
              </a:ext>
            </a:extLst>
          </p:cNvPr>
          <p:cNvSpPr/>
          <p:nvPr/>
        </p:nvSpPr>
        <p:spPr>
          <a:xfrm>
            <a:off x="4678679" y="4146275"/>
            <a:ext cx="2844816" cy="1875013"/>
          </a:xfrm>
          <a:prstGeom prst="rect">
            <a:avLst/>
          </a:prstGeom>
          <a:solidFill>
            <a:schemeClr val="bg1">
              <a:lumMod val="8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4AFAFB0F-E366-4BC8-9C1C-E006F98792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9" t="26654" r="31261" b="39463"/>
          <a:stretch/>
        </p:blipFill>
        <p:spPr>
          <a:xfrm rot="6703314">
            <a:off x="4249772" y="3892964"/>
            <a:ext cx="1310365" cy="9569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3F3DD5C-8B7D-45C7-8663-25A9C3664D37}"/>
              </a:ext>
            </a:extLst>
          </p:cNvPr>
          <p:cNvSpPr/>
          <p:nvPr/>
        </p:nvSpPr>
        <p:spPr>
          <a:xfrm rot="5400000">
            <a:off x="5463062" y="4280663"/>
            <a:ext cx="540062" cy="1686516"/>
          </a:xfrm>
          <a:prstGeom prst="rect">
            <a:avLst/>
          </a:prstGeom>
          <a:solidFill>
            <a:srgbClr val="01B7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8239E73-6043-40A4-B75A-FF27067E099C}"/>
              </a:ext>
            </a:extLst>
          </p:cNvPr>
          <p:cNvSpPr/>
          <p:nvPr/>
        </p:nvSpPr>
        <p:spPr>
          <a:xfrm rot="5400000">
            <a:off x="6679269" y="4749359"/>
            <a:ext cx="540062" cy="7500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60BC81-0A33-42FB-AF1B-C08D361FAB8F}"/>
              </a:ext>
            </a:extLst>
          </p:cNvPr>
          <p:cNvSpPr txBox="1"/>
          <p:nvPr/>
        </p:nvSpPr>
        <p:spPr>
          <a:xfrm>
            <a:off x="5022724" y="4964486"/>
            <a:ext cx="127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F6D8C45-AE67-4636-A82B-56ECABE9698F}"/>
              </a:ext>
            </a:extLst>
          </p:cNvPr>
          <p:cNvSpPr txBox="1"/>
          <p:nvPr/>
        </p:nvSpPr>
        <p:spPr>
          <a:xfrm>
            <a:off x="6303908" y="4964486"/>
            <a:ext cx="127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없다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BAF1A46-8D96-46D5-AFFB-4E6FD8491B23}"/>
              </a:ext>
            </a:extLst>
          </p:cNvPr>
          <p:cNvSpPr txBox="1"/>
          <p:nvPr/>
        </p:nvSpPr>
        <p:spPr>
          <a:xfrm>
            <a:off x="5049443" y="5414286"/>
            <a:ext cx="1271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76.6%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5A913F-49D9-49E2-9862-D4FE34C6F1C8}"/>
              </a:ext>
            </a:extLst>
          </p:cNvPr>
          <p:cNvSpPr txBox="1"/>
          <p:nvPr/>
        </p:nvSpPr>
        <p:spPr>
          <a:xfrm>
            <a:off x="6477633" y="5414286"/>
            <a:ext cx="10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23.4%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031056-B0D8-42BA-825D-2BD840212BC4}"/>
              </a:ext>
            </a:extLst>
          </p:cNvPr>
          <p:cNvSpPr txBox="1"/>
          <p:nvPr/>
        </p:nvSpPr>
        <p:spPr>
          <a:xfrm>
            <a:off x="4861597" y="4474285"/>
            <a:ext cx="23328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공공임대주택 거주 의향</a:t>
            </a:r>
            <a:r>
              <a:rPr lang="en-US" altLang="ko-KR" sz="1600" dirty="0">
                <a:solidFill>
                  <a:schemeClr val="accent1">
                    <a:lumMod val="7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’</a:t>
            </a:r>
            <a:endParaRPr lang="ko-KR" altLang="en-US" sz="1600" dirty="0">
              <a:solidFill>
                <a:schemeClr val="accent1">
                  <a:lumMod val="7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C547EF-2D47-49E7-82E2-600D8E2968E6}"/>
              </a:ext>
            </a:extLst>
          </p:cNvPr>
          <p:cNvSpPr txBox="1"/>
          <p:nvPr/>
        </p:nvSpPr>
        <p:spPr>
          <a:xfrm>
            <a:off x="693951" y="1141559"/>
            <a:ext cx="335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i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주택시장 위기징후 포착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712EBE-D42B-46EC-8C35-9C36F2AF8817}"/>
              </a:ext>
            </a:extLst>
          </p:cNvPr>
          <p:cNvSpPr txBox="1"/>
          <p:nvPr/>
        </p:nvSpPr>
        <p:spPr>
          <a:xfrm>
            <a:off x="728048" y="1582718"/>
            <a:ext cx="6978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대한민국은 치솟는 전셋값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집값으로 인해 주택시장 안정화를 도모하고 있는 상황이다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E3067F-E79A-43BF-9199-8ECFDDE72663}"/>
              </a:ext>
            </a:extLst>
          </p:cNvPr>
          <p:cNvSpPr txBox="1"/>
          <p:nvPr/>
        </p:nvSpPr>
        <p:spPr>
          <a:xfrm>
            <a:off x="8463741" y="2043077"/>
            <a:ext cx="34009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본 분석에서는 주택시장 안정을 위해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정부가 내놓은 주택공급 정책을 </a:t>
            </a:r>
            <a:endParaRPr lang="en-US" altLang="ko-KR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발전시키고자 한다</a:t>
            </a:r>
            <a:r>
              <a:rPr lang="en-US" altLang="ko-KR" sz="1600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endParaRPr lang="ko-KR" altLang="en-US" sz="1600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  <p:sp>
        <p:nvSpPr>
          <p:cNvPr id="53" name="평행 사변형 52">
            <a:extLst>
              <a:ext uri="{FF2B5EF4-FFF2-40B4-BE49-F238E27FC236}">
                <a16:creationId xmlns:a16="http://schemas.microsoft.com/office/drawing/2014/main" id="{1FE1E04B-D78D-4D84-B5C2-3480169161FE}"/>
              </a:ext>
            </a:extLst>
          </p:cNvPr>
          <p:cNvSpPr/>
          <p:nvPr/>
        </p:nvSpPr>
        <p:spPr>
          <a:xfrm>
            <a:off x="9022312" y="1719705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1A094A-08C5-45C8-BF67-B95722B396BB}"/>
              </a:ext>
            </a:extLst>
          </p:cNvPr>
          <p:cNvSpPr txBox="1"/>
          <p:nvPr/>
        </p:nvSpPr>
        <p:spPr>
          <a:xfrm>
            <a:off x="9019332" y="1549655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분석의 취지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2384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C8376E-0438-4DB5-801A-33BF42B1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118AC21-FAC4-49F0-BBFA-5FC3E93B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173" y="402289"/>
            <a:ext cx="5403448" cy="497547"/>
          </a:xfrm>
        </p:spPr>
        <p:txBody>
          <a:bodyPr/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다목적 공간 최적화 모델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K – median 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최종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2C7918-E12B-4CB4-852A-A20E52660E21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CDE8F-1B84-4980-8A71-BFD83B024453}"/>
              </a:ext>
            </a:extLst>
          </p:cNvPr>
          <p:cNvSpPr txBox="1"/>
          <p:nvPr/>
        </p:nvSpPr>
        <p:spPr>
          <a:xfrm>
            <a:off x="399376" y="1168751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다목적 공간 최적화 모델 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FA001A-D8CB-43E5-8B4A-0313C495E45C}"/>
              </a:ext>
            </a:extLst>
          </p:cNvPr>
          <p:cNvSpPr/>
          <p:nvPr/>
        </p:nvSpPr>
        <p:spPr>
          <a:xfrm>
            <a:off x="1876876" y="2293529"/>
            <a:ext cx="8732497" cy="1419504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1CCE0-9C6E-4AE9-9CD8-F3682087DD30}"/>
              </a:ext>
            </a:extLst>
          </p:cNvPr>
          <p:cNvSpPr txBox="1"/>
          <p:nvPr/>
        </p:nvSpPr>
        <p:spPr>
          <a:xfrm>
            <a:off x="1886208" y="2535310"/>
            <a:ext cx="8804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분석에서는 행복주택의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접근성과 경제성을 모두 고려한 입지를 선정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 위해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앞서 언급한 공간 최적화 방법 중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다목적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최소합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문제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(multi-objective MINSUM problem)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적용하고자 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평행 사변형 11">
            <a:extLst>
              <a:ext uri="{FF2B5EF4-FFF2-40B4-BE49-F238E27FC236}">
                <a16:creationId xmlns:a16="http://schemas.microsoft.com/office/drawing/2014/main" id="{FF86184B-DFBB-4D7D-8E2B-1685E8D2EAA2}"/>
              </a:ext>
            </a:extLst>
          </p:cNvPr>
          <p:cNvSpPr/>
          <p:nvPr/>
        </p:nvSpPr>
        <p:spPr>
          <a:xfrm>
            <a:off x="1166592" y="2115718"/>
            <a:ext cx="2168104" cy="307778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E144BB-0563-4CC9-A22C-9895E5979F53}"/>
              </a:ext>
            </a:extLst>
          </p:cNvPr>
          <p:cNvSpPr txBox="1"/>
          <p:nvPr/>
        </p:nvSpPr>
        <p:spPr>
          <a:xfrm>
            <a:off x="1199456" y="1934011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방향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B79B21D-EAAF-484E-94B8-4048F4AB9B25}"/>
              </a:ext>
            </a:extLst>
          </p:cNvPr>
          <p:cNvCxnSpPr>
            <a:cxnSpLocks/>
          </p:cNvCxnSpPr>
          <p:nvPr/>
        </p:nvCxnSpPr>
        <p:spPr>
          <a:xfrm>
            <a:off x="1510885" y="2426863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D0D8F56-CB88-4F88-B12D-607543E2DC33}"/>
              </a:ext>
            </a:extLst>
          </p:cNvPr>
          <p:cNvCxnSpPr>
            <a:cxnSpLocks/>
          </p:cNvCxnSpPr>
          <p:nvPr/>
        </p:nvCxnSpPr>
        <p:spPr>
          <a:xfrm>
            <a:off x="1507970" y="2773353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1BB117A3-95F2-4C12-9328-A7EAC16CBA24}"/>
              </a:ext>
            </a:extLst>
          </p:cNvPr>
          <p:cNvSpPr/>
          <p:nvPr/>
        </p:nvSpPr>
        <p:spPr>
          <a:xfrm>
            <a:off x="1804002" y="2719976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DB8D2CF-62B2-47DD-AAC1-A9158089AC3F}"/>
              </a:ext>
            </a:extLst>
          </p:cNvPr>
          <p:cNvSpPr/>
          <p:nvPr/>
        </p:nvSpPr>
        <p:spPr>
          <a:xfrm>
            <a:off x="1873495" y="4312486"/>
            <a:ext cx="8732497" cy="1682329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70E0AB-0FEE-44BC-BB3A-ED165EEEC2ED}"/>
              </a:ext>
            </a:extLst>
          </p:cNvPr>
          <p:cNvSpPr txBox="1"/>
          <p:nvPr/>
        </p:nvSpPr>
        <p:spPr>
          <a:xfrm>
            <a:off x="1882827" y="4554268"/>
            <a:ext cx="8804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통근 또는 통학이 발생하는 지점과의 이동 거리가 최소화될 수 있는 위치를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접근성이 좋은 행복주택 후보지로 정의할 수 있으며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대체적으로 접근성과 경제성 간의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상쇄 관계가 존재하기에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두 목적을 동시에 만족시키기 위해서는 다목적 방법론으로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접근하는 것이 효과적이다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27" name="평행 사변형 26">
            <a:extLst>
              <a:ext uri="{FF2B5EF4-FFF2-40B4-BE49-F238E27FC236}">
                <a16:creationId xmlns:a16="http://schemas.microsoft.com/office/drawing/2014/main" id="{8AB8A407-105C-4333-82BE-F974A9957385}"/>
              </a:ext>
            </a:extLst>
          </p:cNvPr>
          <p:cNvSpPr/>
          <p:nvPr/>
        </p:nvSpPr>
        <p:spPr>
          <a:xfrm>
            <a:off x="1163211" y="4134676"/>
            <a:ext cx="2168104" cy="307778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DA4DB-21D5-48E3-9B6E-DF029E5B30F2}"/>
              </a:ext>
            </a:extLst>
          </p:cNvPr>
          <p:cNvSpPr txBox="1"/>
          <p:nvPr/>
        </p:nvSpPr>
        <p:spPr>
          <a:xfrm>
            <a:off x="1196075" y="3952969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의의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C088BC9C-CE28-40EA-AF13-1B3557CC593D}"/>
              </a:ext>
            </a:extLst>
          </p:cNvPr>
          <p:cNvCxnSpPr>
            <a:cxnSpLocks/>
          </p:cNvCxnSpPr>
          <p:nvPr/>
        </p:nvCxnSpPr>
        <p:spPr>
          <a:xfrm>
            <a:off x="1507504" y="4445821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6BF6B28-2486-4EEF-BABC-9DC4BB29E482}"/>
              </a:ext>
            </a:extLst>
          </p:cNvPr>
          <p:cNvCxnSpPr>
            <a:cxnSpLocks/>
          </p:cNvCxnSpPr>
          <p:nvPr/>
        </p:nvCxnSpPr>
        <p:spPr>
          <a:xfrm>
            <a:off x="1504589" y="4792311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2CEE77A8-3BDC-4F7A-8FFA-54330E37C2F2}"/>
              </a:ext>
            </a:extLst>
          </p:cNvPr>
          <p:cNvSpPr/>
          <p:nvPr/>
        </p:nvSpPr>
        <p:spPr>
          <a:xfrm>
            <a:off x="1800621" y="4738934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877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D891610B-0814-47A6-8E7E-2833A726AD6B}"/>
              </a:ext>
            </a:extLst>
          </p:cNvPr>
          <p:cNvSpPr/>
          <p:nvPr/>
        </p:nvSpPr>
        <p:spPr>
          <a:xfrm>
            <a:off x="5679423" y="3910652"/>
            <a:ext cx="1221642" cy="2470675"/>
          </a:xfrm>
          <a:prstGeom prst="roundRect">
            <a:avLst/>
          </a:prstGeom>
          <a:solidFill>
            <a:srgbClr val="C8E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651E20-A386-4F19-8572-FDC811CED0F1}"/>
              </a:ext>
            </a:extLst>
          </p:cNvPr>
          <p:cNvSpPr/>
          <p:nvPr/>
        </p:nvSpPr>
        <p:spPr>
          <a:xfrm>
            <a:off x="454884" y="4311282"/>
            <a:ext cx="4759412" cy="721994"/>
          </a:xfrm>
          <a:prstGeom prst="roundRect">
            <a:avLst/>
          </a:prstGeom>
          <a:solidFill>
            <a:srgbClr val="C8E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C8376E-0438-4DB5-801A-33BF42B1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118AC21-FAC4-49F0-BBFA-5FC3E93B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173" y="402289"/>
            <a:ext cx="5403448" cy="497547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다목적 공간 최적화 모델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K – median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최종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2C7918-E12B-4CB4-852A-A20E52660E21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CDE8F-1B84-4980-8A71-BFD83B024453}"/>
              </a:ext>
            </a:extLst>
          </p:cNvPr>
          <p:cNvSpPr txBox="1"/>
          <p:nvPr/>
        </p:nvSpPr>
        <p:spPr>
          <a:xfrm>
            <a:off x="-28734" y="1162873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입지 선정 기법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BE27EAA-F081-4AFE-B5E9-73700708B37F}"/>
              </a:ext>
            </a:extLst>
          </p:cNvPr>
          <p:cNvSpPr/>
          <p:nvPr/>
        </p:nvSpPr>
        <p:spPr>
          <a:xfrm>
            <a:off x="1012782" y="2041469"/>
            <a:ext cx="5833642" cy="120833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2ED0E4-872C-44E6-911A-6B0D6E850EF3}"/>
              </a:ext>
            </a:extLst>
          </p:cNvPr>
          <p:cNvSpPr txBox="1"/>
          <p:nvPr/>
        </p:nvSpPr>
        <p:spPr>
          <a:xfrm>
            <a:off x="939906" y="2210731"/>
            <a:ext cx="5976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입지 선정 알고리즘의 한 종류로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주어진 위치의 개수로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후보지가 가지는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수요를 최대로 커버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알고리즘의 목적은 수요를 최대화하는 것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22" name="평행 사변형 21">
            <a:extLst>
              <a:ext uri="{FF2B5EF4-FFF2-40B4-BE49-F238E27FC236}">
                <a16:creationId xmlns:a16="http://schemas.microsoft.com/office/drawing/2014/main" id="{7EB032CF-6F2E-49A0-8087-FD81E79EC4CA}"/>
              </a:ext>
            </a:extLst>
          </p:cNvPr>
          <p:cNvSpPr/>
          <p:nvPr/>
        </p:nvSpPr>
        <p:spPr>
          <a:xfrm>
            <a:off x="302496" y="1863658"/>
            <a:ext cx="2168104" cy="307778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17A8065-A861-47F0-8050-B22F7626FDEA}"/>
              </a:ext>
            </a:extLst>
          </p:cNvPr>
          <p:cNvCxnSpPr>
            <a:cxnSpLocks/>
          </p:cNvCxnSpPr>
          <p:nvPr/>
        </p:nvCxnSpPr>
        <p:spPr>
          <a:xfrm>
            <a:off x="646789" y="2174803"/>
            <a:ext cx="1" cy="35582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689F676-EA2C-47F3-AB24-624436E5CF6D}"/>
              </a:ext>
            </a:extLst>
          </p:cNvPr>
          <p:cNvCxnSpPr>
            <a:cxnSpLocks/>
          </p:cNvCxnSpPr>
          <p:nvPr/>
        </p:nvCxnSpPr>
        <p:spPr>
          <a:xfrm>
            <a:off x="643874" y="2521293"/>
            <a:ext cx="30669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93DD9D3F-4110-4F11-82E9-91980569ED0B}"/>
              </a:ext>
            </a:extLst>
          </p:cNvPr>
          <p:cNvSpPr/>
          <p:nvPr/>
        </p:nvSpPr>
        <p:spPr>
          <a:xfrm>
            <a:off x="939906" y="2467916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E6A8AF2-4E1B-4E7C-A36D-55203755D864}"/>
              </a:ext>
            </a:extLst>
          </p:cNvPr>
          <p:cNvSpPr/>
          <p:nvPr/>
        </p:nvSpPr>
        <p:spPr>
          <a:xfrm>
            <a:off x="7993697" y="2041469"/>
            <a:ext cx="3624066" cy="120833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A78201-157A-47B4-83D8-17D652A6A14E}"/>
              </a:ext>
            </a:extLst>
          </p:cNvPr>
          <p:cNvSpPr txBox="1"/>
          <p:nvPr/>
        </p:nvSpPr>
        <p:spPr>
          <a:xfrm>
            <a:off x="8344241" y="2333841"/>
            <a:ext cx="2922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수요와 거리의 곱을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최소화하는 입지를 찾는 알고리즘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E55750-79B6-41E2-9DFF-2C3CB63C95CF}"/>
              </a:ext>
            </a:extLst>
          </p:cNvPr>
          <p:cNvSpPr txBox="1"/>
          <p:nvPr/>
        </p:nvSpPr>
        <p:spPr>
          <a:xfrm>
            <a:off x="2303918" y="1869803"/>
            <a:ext cx="3168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1" dirty="0">
                <a:solidFill>
                  <a:schemeClr val="tx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Maximal Covering Location Problem</a:t>
            </a:r>
            <a:endParaRPr lang="ko-KR" altLang="en-US" sz="1400" i="1" dirty="0">
              <a:solidFill>
                <a:schemeClr val="tx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CAED0C-94B0-4C3C-8946-46556832AAF2}"/>
              </a:ext>
            </a:extLst>
          </p:cNvPr>
          <p:cNvSpPr txBox="1"/>
          <p:nvPr/>
        </p:nvSpPr>
        <p:spPr>
          <a:xfrm>
            <a:off x="270514" y="1713132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MCLP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화살이(가) 표시된 사진&#10;&#10;자동 생성된 설명">
            <a:extLst>
              <a:ext uri="{FF2B5EF4-FFF2-40B4-BE49-F238E27FC236}">
                <a16:creationId xmlns:a16="http://schemas.microsoft.com/office/drawing/2014/main" id="{12CF7BD0-D329-41F2-B895-3670AEAA7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24092" flipH="1">
            <a:off x="6708167" y="1922795"/>
            <a:ext cx="1389316" cy="1389316"/>
          </a:xfrm>
          <a:prstGeom prst="rect">
            <a:avLst/>
          </a:prstGeom>
        </p:spPr>
      </p:pic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DD66D3FD-9204-48A9-BAF9-8CBA335E73DC}"/>
              </a:ext>
            </a:extLst>
          </p:cNvPr>
          <p:cNvSpPr/>
          <p:nvPr/>
        </p:nvSpPr>
        <p:spPr>
          <a:xfrm>
            <a:off x="8426730" y="1863658"/>
            <a:ext cx="2752488" cy="307778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859E57-9120-4886-96AC-C7EAF82AFCCA}"/>
              </a:ext>
            </a:extLst>
          </p:cNvPr>
          <p:cNvSpPr txBox="1"/>
          <p:nvPr/>
        </p:nvSpPr>
        <p:spPr>
          <a:xfrm>
            <a:off x="8489230" y="1701253"/>
            <a:ext cx="26642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Method: K - median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ECE192F-2287-4BE8-BF0F-F46958CA7184}"/>
              </a:ext>
            </a:extLst>
          </p:cNvPr>
          <p:cNvSpPr/>
          <p:nvPr/>
        </p:nvSpPr>
        <p:spPr>
          <a:xfrm>
            <a:off x="492205" y="3494493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D3B06-CE62-4618-872C-10B5F6E38BD9}"/>
              </a:ext>
            </a:extLst>
          </p:cNvPr>
          <p:cNvSpPr txBox="1"/>
          <p:nvPr/>
        </p:nvSpPr>
        <p:spPr>
          <a:xfrm>
            <a:off x="-168697" y="348516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수리적 모델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B15AA2-CEF8-4908-A3E0-96F976B0310C}"/>
                  </a:ext>
                </a:extLst>
              </p:cNvPr>
              <p:cNvSpPr txBox="1"/>
              <p:nvPr/>
            </p:nvSpPr>
            <p:spPr>
              <a:xfrm>
                <a:off x="453862" y="4311282"/>
                <a:ext cx="4788427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𝓂𝒾𝓃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𝜔</m:t>
                      </m:r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0B15AA2-CEF8-4908-A3E0-96F976B0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62" y="4311282"/>
                <a:ext cx="4788427" cy="7035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D66A89-C43B-4A0A-AD28-2FA6DE20750C}"/>
                  </a:ext>
                </a:extLst>
              </p:cNvPr>
              <p:cNvSpPr txBox="1"/>
              <p:nvPr/>
            </p:nvSpPr>
            <p:spPr>
              <a:xfrm>
                <a:off x="5722572" y="3972515"/>
                <a:ext cx="1130181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D66A89-C43B-4A0A-AD28-2FA6DE207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2572" y="3972515"/>
                <a:ext cx="1130181" cy="70352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6AD9E4-B733-4098-A5F7-5DEE56F10F7E}"/>
                  </a:ext>
                </a:extLst>
              </p:cNvPr>
              <p:cNvSpPr txBox="1"/>
              <p:nvPr/>
            </p:nvSpPr>
            <p:spPr>
              <a:xfrm>
                <a:off x="5738720" y="4672184"/>
                <a:ext cx="1115690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𝐽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nary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6AD9E4-B733-4098-A5F7-5DEE56F10F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720" y="4672184"/>
                <a:ext cx="1115690" cy="7035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37DDD5-C7AA-4CAA-BEBC-1E8054325D20}"/>
                  </a:ext>
                </a:extLst>
              </p:cNvPr>
              <p:cNvSpPr txBox="1"/>
              <p:nvPr/>
            </p:nvSpPr>
            <p:spPr>
              <a:xfrm>
                <a:off x="5813853" y="5492592"/>
                <a:ext cx="985976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D37DDD5-C7AA-4CAA-BEBC-1E8054325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853" y="5492592"/>
                <a:ext cx="985976" cy="299313"/>
              </a:xfrm>
              <a:prstGeom prst="rect">
                <a:avLst/>
              </a:prstGeom>
              <a:blipFill>
                <a:blip r:embed="rId7"/>
                <a:stretch>
                  <a:fillRect l="-1863" r="-2484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84FF94-BFF0-4DE8-AEF6-655DDA34CA6B}"/>
                  </a:ext>
                </a:extLst>
              </p:cNvPr>
              <p:cNvSpPr txBox="1"/>
              <p:nvPr/>
            </p:nvSpPr>
            <p:spPr>
              <a:xfrm>
                <a:off x="5871301" y="5978364"/>
                <a:ext cx="900759" cy="2993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0, 1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484FF94-BFF0-4DE8-AEF6-655DDA34C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301" y="5978364"/>
                <a:ext cx="900759" cy="299313"/>
              </a:xfrm>
              <a:prstGeom prst="rect">
                <a:avLst/>
              </a:prstGeom>
              <a:blipFill>
                <a:blip r:embed="rId8"/>
                <a:stretch>
                  <a:fillRect l="-4730" r="-4730" b="-265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A03FF7D2-7954-4D9A-8277-282D6650608B}"/>
              </a:ext>
            </a:extLst>
          </p:cNvPr>
          <p:cNvSpPr txBox="1"/>
          <p:nvPr/>
        </p:nvSpPr>
        <p:spPr>
          <a:xfrm>
            <a:off x="2163999" y="5033276"/>
            <a:ext cx="1368152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: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 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 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입지 후보지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B98D54-D3D7-472D-86E8-03B5ED18DAD1}"/>
              </a:ext>
            </a:extLst>
          </p:cNvPr>
          <p:cNvSpPr txBox="1"/>
          <p:nvPr/>
        </p:nvSpPr>
        <p:spPr>
          <a:xfrm>
            <a:off x="6852753" y="4112812"/>
            <a:ext cx="83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···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73A44A7-6E13-4492-82D8-2CE9C97897EF}"/>
              </a:ext>
            </a:extLst>
          </p:cNvPr>
          <p:cNvSpPr txBox="1"/>
          <p:nvPr/>
        </p:nvSpPr>
        <p:spPr>
          <a:xfrm>
            <a:off x="6865144" y="4785168"/>
            <a:ext cx="83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···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9D43769-2C3C-4792-9266-C3FCE302DB0C}"/>
              </a:ext>
            </a:extLst>
          </p:cNvPr>
          <p:cNvSpPr txBox="1"/>
          <p:nvPr/>
        </p:nvSpPr>
        <p:spPr>
          <a:xfrm>
            <a:off x="6864341" y="5474245"/>
            <a:ext cx="83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···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6E5B42-A482-4BD8-BF19-3AEA06D96CF1}"/>
              </a:ext>
            </a:extLst>
          </p:cNvPr>
          <p:cNvSpPr txBox="1"/>
          <p:nvPr/>
        </p:nvSpPr>
        <p:spPr>
          <a:xfrm>
            <a:off x="6864358" y="5949413"/>
            <a:ext cx="831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···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(4)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6B136A-E2C8-4A49-B3E2-0C2566D53048}"/>
                  </a:ext>
                </a:extLst>
              </p:cNvPr>
              <p:cNvSpPr txBox="1"/>
              <p:nvPr/>
            </p:nvSpPr>
            <p:spPr>
              <a:xfrm>
                <a:off x="7707298" y="4173903"/>
                <a:ext cx="4387675" cy="2104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(1)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하나의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수요지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𝑖𝑗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와</m:t>
                    </m:r>
                  </m:oMath>
                </a14:m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연결된 입지 후보지는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개이다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(2)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선택된 총 입지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𝑦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수는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𝑘</m:t>
                    </m:r>
                    <m:r>
                      <a:rPr lang="ko-KR" altLang="en-US" sz="14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개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이다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(3) </a:t>
                </a:r>
                <a:r>
                  <a:rPr lang="ko-KR" altLang="en-US" sz="1400" dirty="0" err="1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수요지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𝑥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𝑖𝑗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의</m:t>
                    </m:r>
                  </m:oMath>
                </a14:m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수요를 후보지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𝑗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가</m:t>
                    </m:r>
                  </m:oMath>
                </a14:m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충족시킨다면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, </a:t>
                </a:r>
                <a:endParaRPr lang="en-US" altLang="ko-KR" sz="1400" i="1" dirty="0">
                  <a:latin typeface="Cambria Math" panose="02040503050406030204" pitchFamily="18" charset="0"/>
                  <a:ea typeface="나눔스퀘어_ac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       </m:t>
                    </m:r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𝑗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에</m:t>
                    </m:r>
                  </m:oMath>
                </a14:m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행복주택이 존재해야 한다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(4)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𝑗</m:t>
                    </m:r>
                    <m:r>
                      <a:rPr lang="ko-KR" altLang="en-US" sz="14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번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째 후보지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𝑦</m:t>
                        </m:r>
                      </m:e>
                      <m: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나눔스퀘어_ac" panose="020B0600000101010101" pitchFamily="50" charset="-127"/>
                          </a:rPr>
                          <m:t>𝑗</m:t>
                        </m:r>
                      </m:sub>
                    </m:sSub>
                    <m:r>
                      <a:rPr lang="ko-KR" altLang="en-US" sz="1400" i="1">
                        <a:latin typeface="Cambria Math" panose="02040503050406030204" pitchFamily="18" charset="0"/>
                        <a:ea typeface="나눔스퀘어_ac" panose="020B0600000101010101" pitchFamily="50" charset="-127"/>
                      </a:rPr>
                      <m:t>는</m:t>
                    </m:r>
                  </m:oMath>
                </a14:m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0 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또는 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1</a:t>
                </a: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만을 값으로 가진다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     이는 입지 결정변수로 후보지가 선택되었는지를 의미한다</a:t>
                </a:r>
                <a:r>
                  <a:rPr lang="en-US" altLang="ko-KR" sz="14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</a:t>
                </a:r>
                <a:endParaRPr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B6B136A-E2C8-4A49-B3E2-0C2566D53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7298" y="4173903"/>
                <a:ext cx="4387675" cy="2104102"/>
              </a:xfrm>
              <a:prstGeom prst="rect">
                <a:avLst/>
              </a:prstGeom>
              <a:blipFill>
                <a:blip r:embed="rId9"/>
                <a:stretch>
                  <a:fillRect l="-417" b="-20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84B02DFA-837A-4164-85AE-FDDDC75B1CE7}"/>
              </a:ext>
            </a:extLst>
          </p:cNvPr>
          <p:cNvSpPr txBox="1"/>
          <p:nvPr/>
        </p:nvSpPr>
        <p:spPr>
          <a:xfrm>
            <a:off x="7738400" y="3903444"/>
            <a:ext cx="479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1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s.t.</a:t>
            </a:r>
            <a:endParaRPr lang="ko-KR" altLang="en-US" sz="1600" i="1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6D6876-68E1-43D0-9FF6-5ADF88A9662C}"/>
              </a:ext>
            </a:extLst>
          </p:cNvPr>
          <p:cNvSpPr/>
          <p:nvPr/>
        </p:nvSpPr>
        <p:spPr>
          <a:xfrm>
            <a:off x="325047" y="4080596"/>
            <a:ext cx="5025147" cy="220737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6FEE3AC-F40D-4433-BDDE-C38DD6725FEA}"/>
              </a:ext>
            </a:extLst>
          </p:cNvPr>
          <p:cNvSpPr/>
          <p:nvPr/>
        </p:nvSpPr>
        <p:spPr>
          <a:xfrm>
            <a:off x="5591944" y="3797360"/>
            <a:ext cx="6503029" cy="265903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105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5569FEB-EA4D-4459-9540-E48523603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68119" y="1856438"/>
            <a:ext cx="8655759" cy="440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8C8376E-0438-4DB5-801A-33BF42B1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2118AC21-FAC4-49F0-BBFA-5FC3E93B5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173" y="402289"/>
            <a:ext cx="5403448" cy="497547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다목적 공간 최적화 모델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en-US" altLang="ko-KR" dirty="0">
                <a:solidFill>
                  <a:schemeClr val="tx2">
                    <a:lumMod val="75000"/>
                  </a:schemeClr>
                </a:solidFill>
              </a:rPr>
              <a:t>K – median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 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최종 결과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42C7918-E12B-4CB4-852A-A20E52660E21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ECDE8F-1B84-4980-8A71-BFD83B024453}"/>
              </a:ext>
            </a:extLst>
          </p:cNvPr>
          <p:cNvSpPr txBox="1"/>
          <p:nvPr/>
        </p:nvSpPr>
        <p:spPr>
          <a:xfrm>
            <a:off x="-223939" y="117808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값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17EFB8-B440-4DF3-9851-7D70878256D8}"/>
              </a:ext>
            </a:extLst>
          </p:cNvPr>
          <p:cNvSpPr txBox="1"/>
          <p:nvPr/>
        </p:nvSpPr>
        <p:spPr>
          <a:xfrm>
            <a:off x="2173191" y="1218859"/>
            <a:ext cx="7845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분석은 단순히 몇 개의 입지를 선정할지 임의로 정하는 것이 아니라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 별로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달라짐에 따라 계산된 목적함수 값을 그래프로 나타내어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최적의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찾고자 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8EBB255-CA0A-4633-A1DC-D91CAE03FED8}"/>
              </a:ext>
            </a:extLst>
          </p:cNvPr>
          <p:cNvSpPr txBox="1"/>
          <p:nvPr/>
        </p:nvSpPr>
        <p:spPr>
          <a:xfrm>
            <a:off x="2853423" y="6200647"/>
            <a:ext cx="7194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그래프에서 나타난 것과 같이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대체적으로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K=3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때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elbow point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가짐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따라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분석에서는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개의 입지를 선정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하기로 결정했다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 descr="화살이(가) 표시된 사진&#10;&#10;자동 생성된 설명">
            <a:extLst>
              <a:ext uri="{FF2B5EF4-FFF2-40B4-BE49-F238E27FC236}">
                <a16:creationId xmlns:a16="http://schemas.microsoft.com/office/drawing/2014/main" id="{77D0EEDA-B029-432B-893A-39972CA0A0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30902" flipH="1" flipV="1">
            <a:off x="2228985" y="5694300"/>
            <a:ext cx="907086" cy="90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77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지도이(가) 표시된 사진&#10;&#10;자동 생성된 설명">
            <a:extLst>
              <a:ext uri="{FF2B5EF4-FFF2-40B4-BE49-F238E27FC236}">
                <a16:creationId xmlns:a16="http://schemas.microsoft.com/office/drawing/2014/main" id="{365A14E1-D489-4B63-AC8F-D95223A414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1" t="1684" r="28834" b="32970"/>
          <a:stretch/>
        </p:blipFill>
        <p:spPr>
          <a:xfrm>
            <a:off x="8991838" y="2698032"/>
            <a:ext cx="3114447" cy="2262917"/>
          </a:xfrm>
          <a:prstGeom prst="rect">
            <a:avLst/>
          </a:prstGeom>
        </p:spPr>
      </p:pic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30D1E0AB-5929-46E9-BF88-5CA1ACAA2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4" t="11531" r="27403" b="35818"/>
          <a:stretch/>
        </p:blipFill>
        <p:spPr>
          <a:xfrm>
            <a:off x="5768350" y="2686483"/>
            <a:ext cx="3157337" cy="2262917"/>
          </a:xfrm>
          <a:prstGeom prst="rect">
            <a:avLst/>
          </a:prstGeom>
        </p:spPr>
      </p:pic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B5D4763A-2E4D-4A77-8134-72B2507808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2" r="19624" b="31280"/>
          <a:stretch/>
        </p:blipFill>
        <p:spPr>
          <a:xfrm>
            <a:off x="96009" y="2681637"/>
            <a:ext cx="2325978" cy="2267764"/>
          </a:xfrm>
          <a:prstGeom prst="rect">
            <a:avLst/>
          </a:prstGeom>
        </p:spPr>
      </p:pic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6500A737-BAA6-4EDD-AE1E-DDA704FDAD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3" r="23087" b="31280"/>
          <a:stretch/>
        </p:blipFill>
        <p:spPr>
          <a:xfrm>
            <a:off x="2494360" y="2681636"/>
            <a:ext cx="3208805" cy="2267764"/>
          </a:xfrm>
          <a:prstGeom prst="rect">
            <a:avLst/>
          </a:prstGeom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9B5700AB-79CE-4FFA-8FFD-B353A4D052CD}"/>
              </a:ext>
            </a:extLst>
          </p:cNvPr>
          <p:cNvSpPr/>
          <p:nvPr/>
        </p:nvSpPr>
        <p:spPr>
          <a:xfrm>
            <a:off x="8998060" y="2024469"/>
            <a:ext cx="3115747" cy="70303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4941A562-333C-4BEC-A90F-878633390B4C}"/>
              </a:ext>
            </a:extLst>
          </p:cNvPr>
          <p:cNvSpPr/>
          <p:nvPr/>
        </p:nvSpPr>
        <p:spPr>
          <a:xfrm>
            <a:off x="5768350" y="5009238"/>
            <a:ext cx="3150150" cy="14026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4CEB57D1-0426-4F9F-B9A1-CD26E18D76AA}"/>
              </a:ext>
            </a:extLst>
          </p:cNvPr>
          <p:cNvSpPr/>
          <p:nvPr/>
        </p:nvSpPr>
        <p:spPr>
          <a:xfrm>
            <a:off x="2527727" y="5042455"/>
            <a:ext cx="3188144" cy="1374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06B0161-94F7-4C69-A02C-48EA4492FDA4}"/>
              </a:ext>
            </a:extLst>
          </p:cNvPr>
          <p:cNvSpPr/>
          <p:nvPr/>
        </p:nvSpPr>
        <p:spPr>
          <a:xfrm>
            <a:off x="78193" y="5009238"/>
            <a:ext cx="2365153" cy="1374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7C8347-626D-44A5-B6A7-0FE8A1DF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3DE1FDB3-C77A-4739-B201-7F90A972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173" y="402289"/>
            <a:ext cx="5403448" cy="497547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다목적 공간 최적화 모델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K – median 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최종 결과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5256ABE-81E1-49D4-B1D0-77AD3A9BAB62}"/>
              </a:ext>
            </a:extLst>
          </p:cNvPr>
          <p:cNvSpPr/>
          <p:nvPr/>
        </p:nvSpPr>
        <p:spPr>
          <a:xfrm>
            <a:off x="85715" y="2033729"/>
            <a:ext cx="2365153" cy="684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0002EC-734A-41BD-B074-90AAB3C51485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E014C2-9647-46E2-A236-ABA22D20F683}"/>
              </a:ext>
            </a:extLst>
          </p:cNvPr>
          <p:cNvSpPr txBox="1"/>
          <p:nvPr/>
        </p:nvSpPr>
        <p:spPr>
          <a:xfrm>
            <a:off x="637201" y="117808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변화에 따른 최종 입지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75D685B-E8DB-41EE-BBB0-93308A5E1AE3}"/>
              </a:ext>
            </a:extLst>
          </p:cNvPr>
          <p:cNvSpPr/>
          <p:nvPr/>
        </p:nvSpPr>
        <p:spPr>
          <a:xfrm>
            <a:off x="2528919" y="2021780"/>
            <a:ext cx="3180468" cy="684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46A5ED8C-E484-4258-9AC4-958E885393EB}"/>
              </a:ext>
            </a:extLst>
          </p:cNvPr>
          <p:cNvSpPr/>
          <p:nvPr/>
        </p:nvSpPr>
        <p:spPr>
          <a:xfrm>
            <a:off x="5775538" y="2035363"/>
            <a:ext cx="3150149" cy="684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98C976-51E9-4166-A7CF-5E46EFFD6AFA}"/>
              </a:ext>
            </a:extLst>
          </p:cNvPr>
          <p:cNvSpPr txBox="1"/>
          <p:nvPr/>
        </p:nvSpPr>
        <p:spPr>
          <a:xfrm>
            <a:off x="629" y="5114151"/>
            <a:ext cx="2520280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의정부시 </a:t>
            </a:r>
            <a:r>
              <a:rPr lang="ko-KR" altLang="en-US" sz="1600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가능동</a:t>
            </a: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581-1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종암동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9-31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하월곡동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34-10</a:t>
            </a:r>
            <a:endParaRPr lang="ko-KR" altLang="en-US" sz="16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638EAA-6197-4EF7-A0AE-C7D9B3AF452A}"/>
              </a:ext>
            </a:extLst>
          </p:cNvPr>
          <p:cNvSpPr txBox="1"/>
          <p:nvPr/>
        </p:nvSpPr>
        <p:spPr>
          <a:xfrm>
            <a:off x="2810622" y="5100840"/>
            <a:ext cx="2520280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노고산동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19-93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제기동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136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방배동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913-24</a:t>
            </a:r>
            <a:endParaRPr lang="ko-KR" altLang="en-US" sz="16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94D6F4-7FE6-42F3-AB0A-EF1D3C938C2D}"/>
              </a:ext>
            </a:extLst>
          </p:cNvPr>
          <p:cNvSpPr txBox="1"/>
          <p:nvPr/>
        </p:nvSpPr>
        <p:spPr>
          <a:xfrm>
            <a:off x="6083285" y="5122293"/>
            <a:ext cx="2520280" cy="1164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하월곡동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81-450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영등포동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5</a:t>
            </a: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가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논현동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246</a:t>
            </a:r>
            <a:endParaRPr lang="ko-KR" altLang="en-US" sz="16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69" name="순서도: 연결자 68">
            <a:extLst>
              <a:ext uri="{FF2B5EF4-FFF2-40B4-BE49-F238E27FC236}">
                <a16:creationId xmlns:a16="http://schemas.microsoft.com/office/drawing/2014/main" id="{C52145DE-A594-4CCC-BDF4-086F50F61F5E}"/>
              </a:ext>
            </a:extLst>
          </p:cNvPr>
          <p:cNvSpPr/>
          <p:nvPr/>
        </p:nvSpPr>
        <p:spPr>
          <a:xfrm>
            <a:off x="4127394" y="3114197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순서도: 연결자 69">
            <a:extLst>
              <a:ext uri="{FF2B5EF4-FFF2-40B4-BE49-F238E27FC236}">
                <a16:creationId xmlns:a16="http://schemas.microsoft.com/office/drawing/2014/main" id="{C809308F-6392-4C7D-9562-107F1998A208}"/>
              </a:ext>
            </a:extLst>
          </p:cNvPr>
          <p:cNvSpPr/>
          <p:nvPr/>
        </p:nvSpPr>
        <p:spPr>
          <a:xfrm>
            <a:off x="3583913" y="3271587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순서도: 연결자 70">
            <a:extLst>
              <a:ext uri="{FF2B5EF4-FFF2-40B4-BE49-F238E27FC236}">
                <a16:creationId xmlns:a16="http://schemas.microsoft.com/office/drawing/2014/main" id="{D1D6061A-FBC1-4A14-A3A3-1C778960F0ED}"/>
              </a:ext>
            </a:extLst>
          </p:cNvPr>
          <p:cNvSpPr/>
          <p:nvPr/>
        </p:nvSpPr>
        <p:spPr>
          <a:xfrm>
            <a:off x="3891307" y="3776519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순서도: 연결자 71">
            <a:extLst>
              <a:ext uri="{FF2B5EF4-FFF2-40B4-BE49-F238E27FC236}">
                <a16:creationId xmlns:a16="http://schemas.microsoft.com/office/drawing/2014/main" id="{4547B4EE-F351-4181-ADFE-6F1B36083E07}"/>
              </a:ext>
            </a:extLst>
          </p:cNvPr>
          <p:cNvSpPr/>
          <p:nvPr/>
        </p:nvSpPr>
        <p:spPr>
          <a:xfrm>
            <a:off x="1081941" y="3055201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순서도: 연결자 72">
            <a:extLst>
              <a:ext uri="{FF2B5EF4-FFF2-40B4-BE49-F238E27FC236}">
                <a16:creationId xmlns:a16="http://schemas.microsoft.com/office/drawing/2014/main" id="{97BAF8D3-3629-4E2E-8CAE-FBE1EC7B579E}"/>
              </a:ext>
            </a:extLst>
          </p:cNvPr>
          <p:cNvSpPr/>
          <p:nvPr/>
        </p:nvSpPr>
        <p:spPr>
          <a:xfrm>
            <a:off x="6963245" y="3311462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순서도: 연결자 73">
            <a:extLst>
              <a:ext uri="{FF2B5EF4-FFF2-40B4-BE49-F238E27FC236}">
                <a16:creationId xmlns:a16="http://schemas.microsoft.com/office/drawing/2014/main" id="{5CB61603-7FAC-4BD6-AEF0-28CA0D2CF7DB}"/>
              </a:ext>
            </a:extLst>
          </p:cNvPr>
          <p:cNvSpPr/>
          <p:nvPr/>
        </p:nvSpPr>
        <p:spPr>
          <a:xfrm>
            <a:off x="7692438" y="2735658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순서도: 연결자 74">
            <a:extLst>
              <a:ext uri="{FF2B5EF4-FFF2-40B4-BE49-F238E27FC236}">
                <a16:creationId xmlns:a16="http://schemas.microsoft.com/office/drawing/2014/main" id="{3026B0FA-37FC-44AA-9049-B77DEC7ECB78}"/>
              </a:ext>
            </a:extLst>
          </p:cNvPr>
          <p:cNvSpPr/>
          <p:nvPr/>
        </p:nvSpPr>
        <p:spPr>
          <a:xfrm>
            <a:off x="7692438" y="3400866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84429266-EDF3-42EF-981A-6D8259E2A609}"/>
              </a:ext>
            </a:extLst>
          </p:cNvPr>
          <p:cNvSpPr/>
          <p:nvPr/>
        </p:nvSpPr>
        <p:spPr>
          <a:xfrm>
            <a:off x="8998060" y="5009238"/>
            <a:ext cx="3096913" cy="14090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7B45FD8-DDCE-4193-9E94-B925D176760A}"/>
              </a:ext>
            </a:extLst>
          </p:cNvPr>
          <p:cNvSpPr txBox="1"/>
          <p:nvPr/>
        </p:nvSpPr>
        <p:spPr>
          <a:xfrm>
            <a:off x="9358899" y="5121684"/>
            <a:ext cx="2520280" cy="116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서교동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474-3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영등포동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5</a:t>
            </a: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가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6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논현동 </a:t>
            </a:r>
            <a:r>
              <a:rPr lang="en-US" altLang="ko-KR" sz="16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246</a:t>
            </a:r>
            <a:endParaRPr lang="ko-KR" altLang="en-US" sz="16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85" name="순서도: 연결자 84">
            <a:extLst>
              <a:ext uri="{FF2B5EF4-FFF2-40B4-BE49-F238E27FC236}">
                <a16:creationId xmlns:a16="http://schemas.microsoft.com/office/drawing/2014/main" id="{2652BA1B-8A29-4A54-B7A6-2DA311C8DE4F}"/>
              </a:ext>
            </a:extLst>
          </p:cNvPr>
          <p:cNvSpPr/>
          <p:nvPr/>
        </p:nvSpPr>
        <p:spPr>
          <a:xfrm>
            <a:off x="10932000" y="3558253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순서도: 연결자 85">
            <a:extLst>
              <a:ext uri="{FF2B5EF4-FFF2-40B4-BE49-F238E27FC236}">
                <a16:creationId xmlns:a16="http://schemas.microsoft.com/office/drawing/2014/main" id="{80F0B93B-06EF-4CB2-B17E-3ABC887DB18B}"/>
              </a:ext>
            </a:extLst>
          </p:cNvPr>
          <p:cNvSpPr/>
          <p:nvPr/>
        </p:nvSpPr>
        <p:spPr>
          <a:xfrm>
            <a:off x="10042459" y="3685952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순서도: 연결자 86">
            <a:extLst>
              <a:ext uri="{FF2B5EF4-FFF2-40B4-BE49-F238E27FC236}">
                <a16:creationId xmlns:a16="http://schemas.microsoft.com/office/drawing/2014/main" id="{1B26A540-DB5F-4176-9CBD-8577E67861B5}"/>
              </a:ext>
            </a:extLst>
          </p:cNvPr>
          <p:cNvSpPr/>
          <p:nvPr/>
        </p:nvSpPr>
        <p:spPr>
          <a:xfrm>
            <a:off x="10109275" y="3133980"/>
            <a:ext cx="504056" cy="504056"/>
          </a:xfrm>
          <a:prstGeom prst="flowChartConnector">
            <a:avLst/>
          </a:prstGeom>
          <a:solidFill>
            <a:schemeClr val="accent3">
              <a:lumMod val="75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Rectangle 1">
            <a:extLst>
              <a:ext uri="{FF2B5EF4-FFF2-40B4-BE49-F238E27FC236}">
                <a16:creationId xmlns:a16="http://schemas.microsoft.com/office/drawing/2014/main" id="{E8BCD28E-6AC8-4014-A555-928066066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5103" y="3594882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012358-64CC-4393-9144-3757772C3BF8}"/>
              </a:ext>
            </a:extLst>
          </p:cNvPr>
          <p:cNvSpPr txBox="1"/>
          <p:nvPr/>
        </p:nvSpPr>
        <p:spPr>
          <a:xfrm>
            <a:off x="-428268" y="2039072"/>
            <a:ext cx="340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= 0.0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0 : 1)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A408C6-B384-4BAB-9A91-45D2C9F73E51}"/>
              </a:ext>
            </a:extLst>
          </p:cNvPr>
          <p:cNvSpPr txBox="1"/>
          <p:nvPr/>
        </p:nvSpPr>
        <p:spPr>
          <a:xfrm>
            <a:off x="2315276" y="2023029"/>
            <a:ext cx="3656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= 0.1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0.1 : 0.9)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F4621D4-FF38-433B-9449-FE574FFCAEEB}"/>
              </a:ext>
            </a:extLst>
          </p:cNvPr>
          <p:cNvSpPr txBox="1"/>
          <p:nvPr/>
        </p:nvSpPr>
        <p:spPr>
          <a:xfrm>
            <a:off x="5522553" y="2024373"/>
            <a:ext cx="3656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= 0.2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0.2 : 0.8)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AC8C719-CEC8-480B-9438-984E7B3CC85B}"/>
              </a:ext>
            </a:extLst>
          </p:cNvPr>
          <p:cNvSpPr txBox="1"/>
          <p:nvPr/>
        </p:nvSpPr>
        <p:spPr>
          <a:xfrm>
            <a:off x="8906568" y="2050068"/>
            <a:ext cx="339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= 0.3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0.3 : 0.7)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C9FCE18-2D7C-47BF-AC0B-2DF1AB7B4352}"/>
              </a:ext>
            </a:extLst>
          </p:cNvPr>
          <p:cNvSpPr txBox="1"/>
          <p:nvPr/>
        </p:nvSpPr>
        <p:spPr>
          <a:xfrm>
            <a:off x="8319770" y="1505236"/>
            <a:ext cx="4453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𝐾−𝑚𝑒𝑑𝑖𝑎𝑛 알고리즘의 결과를 살펴봤을 때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, </a:t>
            </a:r>
          </a:p>
          <a:p>
            <a:pPr algn="ctr"/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가중치가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0.3 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이상부터는 선정된 입지가 동일했다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. </a:t>
            </a:r>
            <a:endParaRPr lang="ko-KR" altLang="en-US" sz="1200" i="1" dirty="0">
              <a:latin typeface="나눔스퀘어_ac Light" panose="020B0600000101010101" pitchFamily="50" charset="-127"/>
              <a:ea typeface="나눔스퀘어_ac Light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787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92EF0B0-9447-44E4-8145-19C4D02AE287}"/>
              </a:ext>
            </a:extLst>
          </p:cNvPr>
          <p:cNvSpPr/>
          <p:nvPr/>
        </p:nvSpPr>
        <p:spPr>
          <a:xfrm>
            <a:off x="6234258" y="2222787"/>
            <a:ext cx="5874352" cy="3761017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7C8347-626D-44A5-B6A7-0FE8A1DF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3DE1FDB3-C77A-4739-B201-7F90A972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173" y="402289"/>
            <a:ext cx="5403448" cy="497547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다목적 공간 최적화 모델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K – median 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최종 결과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0002EC-734A-41BD-B074-90AAB3C51485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E014C2-9647-46E2-A236-ABA22D20F683}"/>
              </a:ext>
            </a:extLst>
          </p:cNvPr>
          <p:cNvSpPr txBox="1"/>
          <p:nvPr/>
        </p:nvSpPr>
        <p:spPr>
          <a:xfrm>
            <a:off x="33519" y="117808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 결과 해석</a:t>
            </a:r>
          </a:p>
        </p:txBody>
      </p:sp>
      <p:pic>
        <p:nvPicPr>
          <p:cNvPr id="8197" name="Picture 5">
            <a:extLst>
              <a:ext uri="{FF2B5EF4-FFF2-40B4-BE49-F238E27FC236}">
                <a16:creationId xmlns:a16="http://schemas.microsoft.com/office/drawing/2014/main" id="{38E141CC-5B68-4CF4-A9EB-103E5C1A0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19" y="1861430"/>
            <a:ext cx="5992725" cy="437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439A775-1326-43A6-92B1-C15B6B313BB0}"/>
              </a:ext>
            </a:extLst>
          </p:cNvPr>
          <p:cNvSpPr txBox="1"/>
          <p:nvPr/>
        </p:nvSpPr>
        <p:spPr>
          <a:xfrm>
            <a:off x="6375456" y="2557968"/>
            <a:ext cx="580767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그래프는 가중치에 따라 선정된 입지의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경제성과 접근성 변화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나타낸 것이다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그래프에서 가중치 증가에 따른 시간거리의 감소폭을 살펴보면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가중치가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0.1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0.2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변할 때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비용 증가에 따른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시간거리의 감소분이 가장 크나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0.3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이후부터는 그 변화가 점차 약해짐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확인할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가중치가 커질수록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해당 입지에 들어설 경우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입지 후보지 간 공시 지가의 차이에서 오는 경제적 이익에 비해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접근성으로 얻는 이익이 더 커지게 되고 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 결과 가중치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0.3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이상부터는 선정된 입지가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동일해진다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3" name="평행 사변형 42">
            <a:extLst>
              <a:ext uri="{FF2B5EF4-FFF2-40B4-BE49-F238E27FC236}">
                <a16:creationId xmlns:a16="http://schemas.microsoft.com/office/drawing/2014/main" id="{FAC02838-29A6-4457-879C-ABEFF4951126}"/>
              </a:ext>
            </a:extLst>
          </p:cNvPr>
          <p:cNvSpPr/>
          <p:nvPr/>
        </p:nvSpPr>
        <p:spPr>
          <a:xfrm>
            <a:off x="7455100" y="1967964"/>
            <a:ext cx="3441290" cy="255916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5A034A-04B3-41ED-944E-541BECB821AF}"/>
              </a:ext>
            </a:extLst>
          </p:cNvPr>
          <p:cNvSpPr txBox="1"/>
          <p:nvPr/>
        </p:nvSpPr>
        <p:spPr>
          <a:xfrm>
            <a:off x="7217576" y="1757000"/>
            <a:ext cx="3907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w=0.3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이후 입지 동일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66E4226-9367-48C6-A088-25A1C2C12C51}"/>
              </a:ext>
            </a:extLst>
          </p:cNvPr>
          <p:cNvCxnSpPr>
            <a:cxnSpLocks/>
          </p:cNvCxnSpPr>
          <p:nvPr/>
        </p:nvCxnSpPr>
        <p:spPr>
          <a:xfrm>
            <a:off x="6833469" y="2065330"/>
            <a:ext cx="350020" cy="3715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4B591E8-94E3-46BB-8A11-F54B03C84B20}"/>
              </a:ext>
            </a:extLst>
          </p:cNvPr>
          <p:cNvCxnSpPr>
            <a:cxnSpLocks/>
          </p:cNvCxnSpPr>
          <p:nvPr/>
        </p:nvCxnSpPr>
        <p:spPr>
          <a:xfrm>
            <a:off x="6842347" y="2069945"/>
            <a:ext cx="6437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순서도: 연결자 48">
            <a:extLst>
              <a:ext uri="{FF2B5EF4-FFF2-40B4-BE49-F238E27FC236}">
                <a16:creationId xmlns:a16="http://schemas.microsoft.com/office/drawing/2014/main" id="{01EAFFD1-C3E1-4217-BD93-100BBC2B0995}"/>
              </a:ext>
            </a:extLst>
          </p:cNvPr>
          <p:cNvSpPr/>
          <p:nvPr/>
        </p:nvSpPr>
        <p:spPr>
          <a:xfrm>
            <a:off x="7155348" y="2398812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9496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1B5E4F6-7025-496F-AEA7-F92C6690749E}"/>
              </a:ext>
            </a:extLst>
          </p:cNvPr>
          <p:cNvSpPr/>
          <p:nvPr/>
        </p:nvSpPr>
        <p:spPr>
          <a:xfrm>
            <a:off x="7896200" y="2285764"/>
            <a:ext cx="4079671" cy="3591508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7C8347-626D-44A5-B6A7-0FE8A1DFB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7" name="제목 4">
            <a:extLst>
              <a:ext uri="{FF2B5EF4-FFF2-40B4-BE49-F238E27FC236}">
                <a16:creationId xmlns:a16="http://schemas.microsoft.com/office/drawing/2014/main" id="{3DE1FDB3-C77A-4739-B201-7F90A972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2173" y="402289"/>
            <a:ext cx="5403448" cy="497547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다목적 공간 최적화 모델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K – median 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최종 결과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F0002EC-734A-41BD-B074-90AAB3C51485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E014C2-9647-46E2-A236-ABA22D20F683}"/>
              </a:ext>
            </a:extLst>
          </p:cNvPr>
          <p:cNvSpPr txBox="1"/>
          <p:nvPr/>
        </p:nvSpPr>
        <p:spPr>
          <a:xfrm>
            <a:off x="317999" y="117808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수요지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-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후보지 간 영향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59D3B-53EB-409E-92D8-729B35B46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8" r="8367" b="26960"/>
          <a:stretch/>
        </p:blipFill>
        <p:spPr>
          <a:xfrm>
            <a:off x="213723" y="2460885"/>
            <a:ext cx="3772277" cy="367240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2789956-F289-41E5-A3C1-995D8D0ADBA7}"/>
              </a:ext>
            </a:extLst>
          </p:cNvPr>
          <p:cNvSpPr/>
          <p:nvPr/>
        </p:nvSpPr>
        <p:spPr>
          <a:xfrm>
            <a:off x="216129" y="1827044"/>
            <a:ext cx="3769871" cy="684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98BC72-2F0E-42C2-A1DB-B6A60A932EC1}"/>
              </a:ext>
            </a:extLst>
          </p:cNvPr>
          <p:cNvSpPr txBox="1"/>
          <p:nvPr/>
        </p:nvSpPr>
        <p:spPr>
          <a:xfrm>
            <a:off x="619272" y="1850560"/>
            <a:ext cx="313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= 0.0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0 : 1)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E64312F1-FC5C-4116-92BB-FE31F850AB5F}"/>
              </a:ext>
            </a:extLst>
          </p:cNvPr>
          <p:cNvSpPr/>
          <p:nvPr/>
        </p:nvSpPr>
        <p:spPr>
          <a:xfrm>
            <a:off x="2091413" y="2568225"/>
            <a:ext cx="504056" cy="504056"/>
          </a:xfrm>
          <a:prstGeom prst="flowChartConnector">
            <a:avLst/>
          </a:prstGeom>
          <a:solidFill>
            <a:schemeClr val="accent5">
              <a:lumMod val="60000"/>
              <a:lumOff val="40000"/>
              <a:alpha val="63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>
            <a:extLst>
              <a:ext uri="{FF2B5EF4-FFF2-40B4-BE49-F238E27FC236}">
                <a16:creationId xmlns:a16="http://schemas.microsoft.com/office/drawing/2014/main" id="{F971FB3A-8F94-4BEA-9A6E-7FE44E7974C9}"/>
              </a:ext>
            </a:extLst>
          </p:cNvPr>
          <p:cNvSpPr/>
          <p:nvPr/>
        </p:nvSpPr>
        <p:spPr>
          <a:xfrm>
            <a:off x="342917" y="6171995"/>
            <a:ext cx="385123" cy="365125"/>
          </a:xfrm>
          <a:prstGeom prst="flowChartConnector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B22B7BA8-B96D-4A68-AE49-952862955DA7}"/>
              </a:ext>
            </a:extLst>
          </p:cNvPr>
          <p:cNvSpPr/>
          <p:nvPr/>
        </p:nvSpPr>
        <p:spPr>
          <a:xfrm>
            <a:off x="2091413" y="6181325"/>
            <a:ext cx="385123" cy="365125"/>
          </a:xfrm>
          <a:prstGeom prst="flowChartConnector">
            <a:avLst/>
          </a:prstGeom>
          <a:solidFill>
            <a:srgbClr val="FE22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5DFC5C9-9AFB-4462-B91C-8DDAA2700966}"/>
              </a:ext>
            </a:extLst>
          </p:cNvPr>
          <p:cNvCxnSpPr/>
          <p:nvPr/>
        </p:nvCxnSpPr>
        <p:spPr>
          <a:xfrm>
            <a:off x="3472444" y="6390393"/>
            <a:ext cx="1415704" cy="0"/>
          </a:xfrm>
          <a:prstGeom prst="line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61371BE-C8BA-43AF-9587-33700DD64793}"/>
              </a:ext>
            </a:extLst>
          </p:cNvPr>
          <p:cNvSpPr txBox="1"/>
          <p:nvPr/>
        </p:nvSpPr>
        <p:spPr>
          <a:xfrm>
            <a:off x="7815552" y="2637157"/>
            <a:ext cx="434247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푸른 점(선정된 입지)은 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자신과 연결된 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붉은 점(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수요지</a:t>
            </a:r>
            <a:r>
              <a:rPr lang="en-US" altLang="ko-KR" sz="1600" b="1" dirty="0"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으로부터 가장 큰 영향을 받아 </a:t>
            </a:r>
            <a:endParaRPr kumimoji="0" lang="en-US" altLang="ko-KR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입지로 선정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되었음을 나타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낸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다.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중치 𝑤가 0일 때는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경제성(공시지가)만을 고려하기 때문에,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수요지의 영향과는 상관 없이 입지가 선정</a:t>
            </a:r>
            <a:r>
              <a:rPr kumimoji="0" lang="ko-KR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된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다.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따라서 𝑤=0일 경우, </a:t>
            </a:r>
            <a:endParaRPr kumimoji="0" lang="en-US" altLang="ko-K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지가가 가장 낮은 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의정부시 </a:t>
            </a:r>
            <a:r>
              <a:rPr kumimoji="0" lang="ko-KR" altLang="ko-KR" sz="16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가능동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581-1번지</a:t>
            </a:r>
            <a:r>
              <a:rPr kumimoji="0" lang="ko-KR" altLang="ko-K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입지가 선정되었고 모든 수요지들이 가능동과 연결되어 있다.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BB6E28-3537-4BF2-A5D6-C32F5DDDDC41}"/>
              </a:ext>
            </a:extLst>
          </p:cNvPr>
          <p:cNvSpPr txBox="1"/>
          <p:nvPr/>
        </p:nvSpPr>
        <p:spPr>
          <a:xfrm>
            <a:off x="728040" y="6236505"/>
            <a:ext cx="1566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: </a:t>
            </a:r>
            <a:r>
              <a:rPr lang="ko-KR" altLang="en-US" sz="1400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선정된 입지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7C7A89-A15F-42F8-8328-D819ACD423F5}"/>
              </a:ext>
            </a:extLst>
          </p:cNvPr>
          <p:cNvSpPr txBox="1"/>
          <p:nvPr/>
        </p:nvSpPr>
        <p:spPr>
          <a:xfrm>
            <a:off x="2476536" y="6237990"/>
            <a:ext cx="794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: </a:t>
            </a:r>
            <a:r>
              <a:rPr lang="ko-KR" altLang="en-US" sz="1400" dirty="0" err="1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수요지</a:t>
            </a:r>
            <a:endParaRPr lang="ko-KR" altLang="en-US" sz="1400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D5746F-BCBF-48BC-9D0D-2206772FCCDD}"/>
              </a:ext>
            </a:extLst>
          </p:cNvPr>
          <p:cNvSpPr txBox="1"/>
          <p:nvPr/>
        </p:nvSpPr>
        <p:spPr>
          <a:xfrm>
            <a:off x="5089134" y="6232199"/>
            <a:ext cx="5859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: </a:t>
            </a:r>
            <a:r>
              <a:rPr lang="ko-KR" altLang="en-US" sz="1400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입지가 선택되는 데 영향을 많이 준 수요지와 해당 선정 입지를 이은 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704F603A-026B-4C78-AE78-D813556E2A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353" b="51050"/>
          <a:stretch/>
        </p:blipFill>
        <p:spPr>
          <a:xfrm>
            <a:off x="7944347" y="1762304"/>
            <a:ext cx="1088760" cy="87485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D2E1EB-DA50-4BC0-B550-4C791735CA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9" t="50144" r="1854" b="2750"/>
          <a:stretch/>
        </p:blipFill>
        <p:spPr>
          <a:xfrm>
            <a:off x="11088449" y="5479704"/>
            <a:ext cx="1013998" cy="8748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6AAA81-ED4B-43A9-A73A-8A1C837B36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2" r="16330" b="28099"/>
          <a:stretch/>
        </p:blipFill>
        <p:spPr>
          <a:xfrm>
            <a:off x="4033629" y="2499331"/>
            <a:ext cx="3766796" cy="359551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1C88E080-03EF-4A36-BA9D-CAD63FEE66DA}"/>
              </a:ext>
            </a:extLst>
          </p:cNvPr>
          <p:cNvSpPr/>
          <p:nvPr/>
        </p:nvSpPr>
        <p:spPr>
          <a:xfrm>
            <a:off x="4028664" y="1833253"/>
            <a:ext cx="3769871" cy="68451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501869-7ADE-4629-ABD5-DE01F4B951E5}"/>
              </a:ext>
            </a:extLst>
          </p:cNvPr>
          <p:cNvSpPr txBox="1"/>
          <p:nvPr/>
        </p:nvSpPr>
        <p:spPr>
          <a:xfrm>
            <a:off x="4385152" y="1856769"/>
            <a:ext cx="313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w = 0.1 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접근성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경제성 </a:t>
            </a:r>
            <a:r>
              <a:rPr lang="en-US" altLang="ko-KR" dirty="0"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0.1 : 0.9)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7026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BA1D76-0558-4306-AC10-C09DB490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CA8B75-6078-4B1A-8344-6EAA3B58AE39}"/>
              </a:ext>
            </a:extLst>
          </p:cNvPr>
          <p:cNvSpPr/>
          <p:nvPr/>
        </p:nvSpPr>
        <p:spPr>
          <a:xfrm>
            <a:off x="482877" y="11722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975139-838F-47C6-A0AB-9DE795BA7617}"/>
              </a:ext>
            </a:extLst>
          </p:cNvPr>
          <p:cNvSpPr txBox="1"/>
          <p:nvPr/>
        </p:nvSpPr>
        <p:spPr>
          <a:xfrm>
            <a:off x="-342401" y="117808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활용방안 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BC3AD8E2-FF62-4CD5-979B-820A97F9F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350" r="35825"/>
          <a:stretch/>
        </p:blipFill>
        <p:spPr>
          <a:xfrm>
            <a:off x="0" y="1052736"/>
            <a:ext cx="7824192" cy="580526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2C2F312-E321-4513-905E-5850DFAF0149}"/>
              </a:ext>
            </a:extLst>
          </p:cNvPr>
          <p:cNvSpPr/>
          <p:nvPr/>
        </p:nvSpPr>
        <p:spPr>
          <a:xfrm>
            <a:off x="263352" y="1052736"/>
            <a:ext cx="1728192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A7F5E86-CCF0-4082-9C37-AAF4BE2F9C06}"/>
              </a:ext>
            </a:extLst>
          </p:cNvPr>
          <p:cNvSpPr/>
          <p:nvPr/>
        </p:nvSpPr>
        <p:spPr>
          <a:xfrm>
            <a:off x="482877" y="133476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05F01-B818-4771-B537-BF10ACCDB87D}"/>
              </a:ext>
            </a:extLst>
          </p:cNvPr>
          <p:cNvSpPr txBox="1"/>
          <p:nvPr/>
        </p:nvSpPr>
        <p:spPr>
          <a:xfrm>
            <a:off x="-380967" y="134064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활용방안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08F2617C-F6D0-4BE2-BCA8-08FC1A2D83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330687"/>
                  </p:ext>
                </p:extLst>
              </p:nvPr>
            </p:nvGraphicFramePr>
            <p:xfrm>
              <a:off x="7818378" y="1043406"/>
              <a:ext cx="4248472" cy="4089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7982">
                      <a:extLst>
                        <a:ext uri="{9D8B030D-6E8A-4147-A177-3AD203B41FA5}">
                          <a16:colId xmlns:a16="http://schemas.microsoft.com/office/drawing/2014/main" val="389082420"/>
                        </a:ext>
                      </a:extLst>
                    </a:gridCol>
                    <a:gridCol w="2730490">
                      <a:extLst>
                        <a:ext uri="{9D8B030D-6E8A-4147-A177-3AD203B41FA5}">
                          <a16:colId xmlns:a16="http://schemas.microsoft.com/office/drawing/2014/main" val="1821454225"/>
                        </a:ext>
                      </a:extLst>
                    </a:gridCol>
                  </a:tblGrid>
                  <a:tr h="517639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위치</a:t>
                          </a:r>
                        </a:p>
                      </a:txBody>
                      <a:tcPr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서울특별시 마포구 </a:t>
                          </a:r>
                          <a:endParaRPr lang="en-US" altLang="ko-KR" sz="1400" b="0" dirty="0">
                            <a:latin typeface="나눔스퀘어_ac Bold" panose="020B0600000101010101" pitchFamily="50" charset="-127"/>
                            <a:ea typeface="나눔스퀘어_ac Bold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노고산동 </a:t>
                          </a:r>
                          <a:r>
                            <a:rPr lang="en-US" altLang="ko-KR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19-93 </a:t>
                          </a:r>
                          <a:r>
                            <a:rPr lang="ko-KR" altLang="en-US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일대</a:t>
                          </a:r>
                        </a:p>
                      </a:txBody>
                      <a:tcPr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09314"/>
                      </a:ext>
                    </a:extLst>
                  </a:tr>
                  <a:tr h="312582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대지면적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57,000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altLang="ko-KR" sz="14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0394941"/>
                      </a:ext>
                    </a:extLst>
                  </a:tr>
                  <a:tr h="7573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20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건설호수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행복주택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35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호</a:t>
                          </a:r>
                          <a:endParaRPr lang="en-US" altLang="ko-KR" sz="14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(36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: 16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호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/ 39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sz="1400" i="1" smtClean="0"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  <a:ea typeface="나눔스퀘어_ac" panose="020B0600000101010101" pitchFamily="50" charset="-127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: 19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호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)</a:t>
                          </a:r>
                          <a:endParaRPr lang="ko-KR" altLang="en-US" sz="14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005828"/>
                      </a:ext>
                    </a:extLst>
                  </a:tr>
                  <a:tr h="792088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20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사업유형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사유지 활용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, 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도시재생선도지역</a:t>
                          </a:r>
                          <a:endParaRPr lang="en-US" altLang="ko-KR" sz="14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‘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근린재생형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’ 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개발사업 연계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0616989"/>
                      </a:ext>
                    </a:extLst>
                  </a:tr>
                  <a:tr h="499419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교통현황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지하철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2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호선 신촌역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, </a:t>
                          </a:r>
                          <a:r>
                            <a:rPr lang="ko-KR" altLang="en-US" sz="1400" dirty="0" err="1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이대역</a:t>
                          </a:r>
                          <a:endParaRPr lang="ko-KR" altLang="en-US" sz="14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487590"/>
                      </a:ext>
                    </a:extLst>
                  </a:tr>
                  <a:tr h="36234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편의시설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도보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15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분 내 대형마트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4201422"/>
                      </a:ext>
                    </a:extLst>
                  </a:tr>
                  <a:tr h="362347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문화시설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도보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10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분 이내 영화관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0749804"/>
                      </a:ext>
                    </a:extLst>
                  </a:tr>
                  <a:tr h="37706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행정시설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도보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5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분 내 주민센터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2106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표 11">
                <a:extLst>
                  <a:ext uri="{FF2B5EF4-FFF2-40B4-BE49-F238E27FC236}">
                    <a16:creationId xmlns:a16="http://schemas.microsoft.com/office/drawing/2014/main" id="{08F2617C-F6D0-4BE2-BCA8-08FC1A2D837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8330687"/>
                  </p:ext>
                </p:extLst>
              </p:nvPr>
            </p:nvGraphicFramePr>
            <p:xfrm>
              <a:off x="7818378" y="1043406"/>
              <a:ext cx="4248472" cy="408973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17982">
                      <a:extLst>
                        <a:ext uri="{9D8B030D-6E8A-4147-A177-3AD203B41FA5}">
                          <a16:colId xmlns:a16="http://schemas.microsoft.com/office/drawing/2014/main" val="389082420"/>
                        </a:ext>
                      </a:extLst>
                    </a:gridCol>
                    <a:gridCol w="2730490">
                      <a:extLst>
                        <a:ext uri="{9D8B030D-6E8A-4147-A177-3AD203B41FA5}">
                          <a16:colId xmlns:a16="http://schemas.microsoft.com/office/drawing/2014/main" val="182145422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위치</a:t>
                          </a:r>
                        </a:p>
                      </a:txBody>
                      <a:tcPr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서울특별시 마포구 </a:t>
                          </a:r>
                          <a:endParaRPr lang="en-US" altLang="ko-KR" sz="1400" b="0" dirty="0">
                            <a:latin typeface="나눔스퀘어_ac Bold" panose="020B0600000101010101" pitchFamily="50" charset="-127"/>
                            <a:ea typeface="나눔스퀘어_ac Bold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노고산동 </a:t>
                          </a:r>
                          <a:r>
                            <a:rPr lang="en-US" altLang="ko-KR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19-93 </a:t>
                          </a:r>
                          <a:r>
                            <a:rPr lang="ko-KR" altLang="en-US" sz="1400" b="0" dirty="0">
                              <a:latin typeface="나눔스퀘어_ac Bold" panose="020B0600000101010101" pitchFamily="50" charset="-127"/>
                              <a:ea typeface="나눔스퀘어_ac Bold" panose="020B0600000101010101" pitchFamily="50" charset="-127"/>
                            </a:rPr>
                            <a:t>일대</a:t>
                          </a:r>
                        </a:p>
                      </a:txBody>
                      <a:tcPr>
                        <a:solidFill>
                          <a:schemeClr val="accent3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0109314"/>
                      </a:ext>
                    </a:extLst>
                  </a:tr>
                  <a:tr h="38068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대지면적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55679" t="-138095" r="-891" b="-8460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0394941"/>
                      </a:ext>
                    </a:extLst>
                  </a:tr>
                  <a:tr h="757340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20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건설호수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55679" t="-120968" r="-891" b="-32983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005828"/>
                      </a:ext>
                    </a:extLst>
                  </a:tr>
                  <a:tr h="792088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20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사업유형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사유지 활용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, 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도시재생선도지역</a:t>
                          </a:r>
                          <a:endParaRPr lang="en-US" altLang="ko-KR" sz="14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‘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근린재생형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’ 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개발사업 연계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00616989"/>
                      </a:ext>
                    </a:extLst>
                  </a:tr>
                  <a:tr h="499419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교통현황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지하철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2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호선 신촌역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, </a:t>
                          </a:r>
                          <a:r>
                            <a:rPr lang="ko-KR" altLang="en-US" sz="1400" dirty="0" err="1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이대역</a:t>
                          </a:r>
                          <a:endParaRPr lang="ko-KR" altLang="en-US" sz="1400" dirty="0">
                            <a:latin typeface="나눔스퀘어_ac" panose="020B0600000101010101" pitchFamily="50" charset="-127"/>
                            <a:ea typeface="나눔스퀘어_ac" panose="020B0600000101010101" pitchFamily="50" charset="-127"/>
                          </a:endParaRP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4487590"/>
                      </a:ext>
                    </a:extLst>
                  </a:tr>
                  <a:tr h="38068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편의시설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도보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15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분 내 대형마트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4201422"/>
                      </a:ext>
                    </a:extLst>
                  </a:tr>
                  <a:tr h="38068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문화시설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도보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10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분 이내 영화관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20749804"/>
                      </a:ext>
                    </a:extLst>
                  </a:tr>
                  <a:tr h="380683"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행정시설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도보 </a:t>
                          </a:r>
                          <a:r>
                            <a:rPr lang="en-US" altLang="ko-KR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5</a:t>
                          </a:r>
                          <a:r>
                            <a:rPr lang="ko-KR" altLang="en-US" sz="1400" dirty="0">
                              <a:latin typeface="나눔스퀘어_ac" panose="020B0600000101010101" pitchFamily="50" charset="-127"/>
                              <a:ea typeface="나눔스퀘어_ac" panose="020B0600000101010101" pitchFamily="50" charset="-127"/>
                            </a:rPr>
                            <a:t>분 내 주민센터</a:t>
                          </a:r>
                        </a:p>
                      </a:txBody>
                      <a:tcPr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42106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14CBCCC-4B2F-486B-AAF6-A72E02539781}"/>
              </a:ext>
            </a:extLst>
          </p:cNvPr>
          <p:cNvSpPr txBox="1"/>
          <p:nvPr/>
        </p:nvSpPr>
        <p:spPr>
          <a:xfrm>
            <a:off x="8166593" y="5179799"/>
            <a:ext cx="37444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본 분석의 입지 선정 결과를 바탕으로 한</a:t>
            </a:r>
            <a:r>
              <a:rPr lang="en-US" altLang="ko-KR" sz="1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</a:p>
          <a:p>
            <a:pPr algn="ctr"/>
            <a:r>
              <a:rPr lang="ko-KR" altLang="en-US" sz="1400" b="1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노고산동 구역의 재개발 사업 추진 예시</a:t>
            </a:r>
            <a:r>
              <a:rPr lang="ko-KR" altLang="en-US" sz="1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이다</a:t>
            </a:r>
            <a:r>
              <a:rPr lang="en-US" altLang="ko-KR" sz="1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</a:p>
          <a:p>
            <a:pPr algn="ctr"/>
            <a:r>
              <a:rPr lang="ko-KR" altLang="en-US" sz="1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주변에 신촌역과 같은 상업발달시설이 있지만</a:t>
            </a:r>
            <a:r>
              <a:rPr lang="en-US" altLang="ko-KR" sz="1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sz="1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선정 입지 같은 노후화된 건물이 들어서 있어 행복주택 건립으로 인해 </a:t>
            </a:r>
            <a:r>
              <a:rPr lang="ko-KR" altLang="en-US" sz="1400" b="1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방치된 해제구역의 </a:t>
            </a:r>
            <a:endParaRPr lang="en-US" altLang="ko-KR" sz="1400" b="1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  <a:p>
            <a:pPr algn="ctr"/>
            <a:r>
              <a:rPr lang="ko-KR" altLang="en-US" sz="1400" b="1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노후화와 피폐화 개선에 기여</a:t>
            </a:r>
            <a:r>
              <a:rPr lang="ko-KR" altLang="en-US" sz="1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할 수 있다</a:t>
            </a:r>
            <a:r>
              <a:rPr lang="en-US" altLang="ko-KR" sz="1400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  <a:endParaRPr lang="ko-KR" altLang="en-US" sz="1400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  <p:sp>
        <p:nvSpPr>
          <p:cNvPr id="15" name="제목 4">
            <a:extLst>
              <a:ext uri="{FF2B5EF4-FFF2-40B4-BE49-F238E27FC236}">
                <a16:creationId xmlns:a16="http://schemas.microsoft.com/office/drawing/2014/main" id="{ED8F7756-DD0C-439B-8E6D-2B4427589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02" y="402289"/>
            <a:ext cx="2205282" cy="497547"/>
          </a:xfrm>
        </p:spPr>
        <p:txBody>
          <a:bodyPr/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활용방안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의의 및 한계</a:t>
            </a:r>
          </a:p>
        </p:txBody>
      </p:sp>
    </p:spTree>
    <p:extLst>
      <p:ext uri="{BB962C8B-B14F-4D97-AF65-F5344CB8AC3E}">
        <p14:creationId xmlns:p14="http://schemas.microsoft.com/office/powerpoint/2010/main" val="22312318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AAB1C57-02E5-48FA-8D2F-EB6D41E1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9CF7D01D-7011-4A76-9295-7BD08B44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02" y="402289"/>
            <a:ext cx="2205282" cy="497547"/>
          </a:xfrm>
        </p:spPr>
        <p:txBody>
          <a:bodyPr/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활용방안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의의 및 한계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077B24-498B-46C6-A897-7D5D71DD8FDE}"/>
              </a:ext>
            </a:extLst>
          </p:cNvPr>
          <p:cNvSpPr/>
          <p:nvPr/>
        </p:nvSpPr>
        <p:spPr>
          <a:xfrm>
            <a:off x="482877" y="133476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C9F96-C57E-45C3-A2A6-CB44AC630096}"/>
              </a:ext>
            </a:extLst>
          </p:cNvPr>
          <p:cNvSpPr txBox="1"/>
          <p:nvPr/>
        </p:nvSpPr>
        <p:spPr>
          <a:xfrm>
            <a:off x="-586241" y="134064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의의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8A34D5-2BEA-464D-B001-1F7E1BE35B5A}"/>
              </a:ext>
            </a:extLst>
          </p:cNvPr>
          <p:cNvSpPr/>
          <p:nvPr/>
        </p:nvSpPr>
        <p:spPr>
          <a:xfrm>
            <a:off x="513357" y="429132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97F3C6-B127-4067-A039-88BACE2D38F9}"/>
              </a:ext>
            </a:extLst>
          </p:cNvPr>
          <p:cNvSpPr txBox="1"/>
          <p:nvPr/>
        </p:nvSpPr>
        <p:spPr>
          <a:xfrm>
            <a:off x="-555761" y="429720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한계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73934-F90F-4B5C-9379-2EEA42FC13C3}"/>
              </a:ext>
            </a:extLst>
          </p:cNvPr>
          <p:cNvSpPr txBox="1"/>
          <p:nvPr/>
        </p:nvSpPr>
        <p:spPr>
          <a:xfrm>
            <a:off x="947428" y="1759386"/>
            <a:ext cx="10297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 - median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알고리즘은 입지 선정 시 접근성만 고려하였지만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분석은 보다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현실적인 입지 선정 결과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얻기 위해 목적함수를 수정하여 경제성도 함께 고려하였다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기존에는 공공 주택 공급이 비교적 자의적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국공유지 또는 신청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진행된 것에 반하여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분석은 접근성과 경제성이라는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사업의 맥락적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공간적 측면에서 보다 실증적인 접근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통해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최적화된 입지 대안들을 제시하고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접근은 실제 공간상의 최적 입지 뿐 아니라 행복주택이 갖는 목표상의 모순에 대한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중요한 시사점을 보여주고 있으며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다양한 현실적 상황을 고려해야하는 정책 입안자와 의사결정자에게 </a:t>
            </a:r>
            <a:endParaRPr lang="en-US" altLang="ko-KR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유용하게 활용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될 수 있을 것으로 기대된다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2D279F-C7C2-4BF9-88EC-38B08DC5D25C}"/>
              </a:ext>
            </a:extLst>
          </p:cNvPr>
          <p:cNvSpPr txBox="1"/>
          <p:nvPr/>
        </p:nvSpPr>
        <p:spPr>
          <a:xfrm>
            <a:off x="997935" y="4743924"/>
            <a:ext cx="1087145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입지가 선정될 때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조건이 비슷한 주변의 입지가 함께 선정되어 비슷한 지역으로 몰리는 결과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나왔다.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해결책으론 한 지역구에 한 후보지만 선정되도록 제약 조건을 추가하는 방법이 있는데, 끝내 한계점으로 남아있다.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또한, 행복주택을 건설하기 위한 실제적인 후보지를 제안하고 있지만,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현실에 직접 적용되기 위해서는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추가적으로 고려되어야 할 사항들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있다. 가령 해당 토지의 소유 형태를 예로 들 수 있는데, 이는 비용 산정이나 사업 시행에 있어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중요한 변수가 될 수 있다.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이와 유사하게 실제 예산 및 비용 산정 역시 공시지가에서 그칠 것이 아니라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보다 현실화된 방법을 적용할 필요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있어보인다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509020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BA1D76-0558-4306-AC10-C09DB490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3519A5-84BF-4441-A355-66488C29F6BD}"/>
              </a:ext>
            </a:extLst>
          </p:cNvPr>
          <p:cNvSpPr/>
          <p:nvPr/>
        </p:nvSpPr>
        <p:spPr>
          <a:xfrm>
            <a:off x="482877" y="1375404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CCF8C9-6823-4D2B-8C27-37EF24173319}"/>
              </a:ext>
            </a:extLst>
          </p:cNvPr>
          <p:cNvSpPr txBox="1"/>
          <p:nvPr/>
        </p:nvSpPr>
        <p:spPr>
          <a:xfrm>
            <a:off x="-345242" y="1381282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참고문헌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151E08-CF73-4D77-9F77-63D39BB9D1F8}"/>
              </a:ext>
            </a:extLst>
          </p:cNvPr>
          <p:cNvSpPr/>
          <p:nvPr/>
        </p:nvSpPr>
        <p:spPr>
          <a:xfrm>
            <a:off x="495317" y="4535372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B7B86-F367-462E-806D-C88984B3A14D}"/>
              </a:ext>
            </a:extLst>
          </p:cNvPr>
          <p:cNvSpPr txBox="1"/>
          <p:nvPr/>
        </p:nvSpPr>
        <p:spPr>
          <a:xfrm>
            <a:off x="-332802" y="4541250"/>
            <a:ext cx="3168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분석도구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FA58BE-4933-4024-BF2B-543A9991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808" y="5177904"/>
            <a:ext cx="2904266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C에 파이썬 (아나콘다 패키지) 설치 - 구현 - 한스월드">
            <a:extLst>
              <a:ext uri="{FF2B5EF4-FFF2-40B4-BE49-F238E27FC236}">
                <a16:creationId xmlns:a16="http://schemas.microsoft.com/office/drawing/2014/main" id="{79CE88A5-05ED-4C49-9056-53DCF86C2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17" y="5249912"/>
            <a:ext cx="3371732" cy="106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Unidentified google maps api loads : Intelligence Partner">
            <a:extLst>
              <a:ext uri="{FF2B5EF4-FFF2-40B4-BE49-F238E27FC236}">
                <a16:creationId xmlns:a16="http://schemas.microsoft.com/office/drawing/2014/main" id="{813192C7-1108-4531-90A6-598EE2F4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405" y="5177903"/>
            <a:ext cx="449580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03420A-2359-4DE0-868E-0713B8ED4743}"/>
              </a:ext>
            </a:extLst>
          </p:cNvPr>
          <p:cNvSpPr txBox="1"/>
          <p:nvPr/>
        </p:nvSpPr>
        <p:spPr>
          <a:xfrm>
            <a:off x="623392" y="2010700"/>
            <a:ext cx="11377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[1] ‘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국민 절반이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"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주거상황 불안하다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"…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청년층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'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내 집 마련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'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절실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’, MBN, 2021.08.24</a:t>
            </a:r>
          </a:p>
          <a:p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[2] 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결국 집값은 잡히지 않았다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…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서울 다시 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마루 부리 Beta" panose="020B0600000101010101" pitchFamily="50" charset="-127"/>
                <a:ea typeface="마루 부리 Beta" panose="020B0600000101010101" pitchFamily="50" charset="-127"/>
              </a:rPr>
              <a:t>7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월 패닉’ 수준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’,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국민일보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2021.08.17</a:t>
            </a:r>
          </a:p>
          <a:p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[3] ‘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서울 뉴타운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-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재개발 해제지역 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386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곳 중 절반이 방치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’,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동아일보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2021.04.16</a:t>
            </a:r>
          </a:p>
          <a:p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[4] </a:t>
            </a:r>
            <a:r>
              <a:rPr lang="ko-KR" altLang="en-US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장윤배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외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(2020).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경기도 정비사업 해제구역의 효율적 정비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·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관리방안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경기연구원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[5] </a:t>
            </a:r>
            <a:r>
              <a:rPr lang="ko-KR" altLang="en-US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진찬우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이건학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(2015).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행복주택 최적 입지 선정에 관한 연구 다목적 공간 최적화 접근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한국도시지리학회지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[6]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김상돈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,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이주형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(2008).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공공임대주택 단지 특성 비교에 관한 연구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서울도시연구 제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9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권 제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4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호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[7] </a:t>
            </a:r>
            <a:r>
              <a:rPr lang="ko-KR" altLang="en-US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김옥연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 외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(2016).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행복주택 공급활성화를 위한 사업모델 다각화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한국토지주택공사 토지주택연구원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</a:p>
          <a:p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[8] </a:t>
            </a:r>
            <a:r>
              <a:rPr lang="ko-KR" altLang="en-US" dirty="0" err="1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장남종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(2018).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뉴타운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·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재개발 해제지역 실태분석과 주거재생방향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 </a:t>
            </a:r>
            <a:r>
              <a:rPr lang="ko-KR" altLang="en-US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서울연구원</a:t>
            </a:r>
            <a:r>
              <a:rPr lang="en-US" altLang="ko-KR" dirty="0">
                <a:latin typeface="마루 부리 Beta" panose="020B0600000101010101" pitchFamily="50" charset="-127"/>
                <a:ea typeface="마루 부리 Beta" panose="020B0600000101010101" pitchFamily="50" charset="-127"/>
              </a:rPr>
              <a:t>.</a:t>
            </a:r>
            <a:endParaRPr lang="ko-KR" altLang="en-US" dirty="0">
              <a:latin typeface="마루 부리 Beta" panose="020B0600000101010101" pitchFamily="50" charset="-127"/>
              <a:ea typeface="마루 부리 Beta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095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65CABC60-3302-410E-B378-87F9D674C782}"/>
              </a:ext>
            </a:extLst>
          </p:cNvPr>
          <p:cNvSpPr/>
          <p:nvPr/>
        </p:nvSpPr>
        <p:spPr>
          <a:xfrm rot="16200000" flipH="1">
            <a:off x="5344158" y="-5344160"/>
            <a:ext cx="1503683" cy="12192001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9650A6E6-B46B-4851-8C38-65BBFCE41CCF}"/>
              </a:ext>
            </a:extLst>
          </p:cNvPr>
          <p:cNvSpPr/>
          <p:nvPr/>
        </p:nvSpPr>
        <p:spPr>
          <a:xfrm>
            <a:off x="0" y="0"/>
            <a:ext cx="2743200" cy="6858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82E7C1D9-0747-45C4-8A97-9661357B2CBD}"/>
              </a:ext>
            </a:extLst>
          </p:cNvPr>
          <p:cNvSpPr/>
          <p:nvPr/>
        </p:nvSpPr>
        <p:spPr>
          <a:xfrm rot="16200000">
            <a:off x="5760719" y="426720"/>
            <a:ext cx="670560" cy="12192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Picture 2" descr="daconio">
            <a:extLst>
              <a:ext uri="{FF2B5EF4-FFF2-40B4-BE49-F238E27FC236}">
                <a16:creationId xmlns:a16="http://schemas.microsoft.com/office/drawing/2014/main" id="{496F491B-4F0F-4A75-9A91-E690904531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88"/>
          <a:stretch/>
        </p:blipFill>
        <p:spPr bwMode="auto">
          <a:xfrm>
            <a:off x="10826393" y="174800"/>
            <a:ext cx="962625" cy="855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A6F87B2-F938-4BB5-B7E6-31DE29D25E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078" y="254789"/>
            <a:ext cx="743905" cy="74390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53E4F77-FF73-446D-9843-DCA91AC6BE15}"/>
              </a:ext>
            </a:extLst>
          </p:cNvPr>
          <p:cNvSpPr txBox="1"/>
          <p:nvPr/>
        </p:nvSpPr>
        <p:spPr>
          <a:xfrm>
            <a:off x="2927648" y="2828835"/>
            <a:ext cx="6449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감사합니다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0B5FA3B-D62F-4509-85E0-40C5922E867F}"/>
              </a:ext>
            </a:extLst>
          </p:cNvPr>
          <p:cNvSpPr txBox="1"/>
          <p:nvPr/>
        </p:nvSpPr>
        <p:spPr>
          <a:xfrm>
            <a:off x="4712060" y="4029164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24B8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THANK YOU</a:t>
            </a:r>
            <a:endParaRPr lang="ko-KR" altLang="en-US" sz="2800" dirty="0">
              <a:solidFill>
                <a:srgbClr val="024B8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55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평행 사변형 29">
            <a:extLst>
              <a:ext uri="{FF2B5EF4-FFF2-40B4-BE49-F238E27FC236}">
                <a16:creationId xmlns:a16="http://schemas.microsoft.com/office/drawing/2014/main" id="{5C65962B-48D0-4FED-955E-727AD1E45794}"/>
              </a:ext>
            </a:extLst>
          </p:cNvPr>
          <p:cNvSpPr/>
          <p:nvPr/>
        </p:nvSpPr>
        <p:spPr>
          <a:xfrm>
            <a:off x="5457259" y="1788502"/>
            <a:ext cx="1368152" cy="174349"/>
          </a:xfrm>
          <a:prstGeom prst="parallelogram">
            <a:avLst/>
          </a:prstGeom>
          <a:solidFill>
            <a:schemeClr val="accent3">
              <a:lumMod val="60000"/>
              <a:lumOff val="4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11A3B5C1-34D4-407A-97BC-01D66F5073AE}"/>
              </a:ext>
            </a:extLst>
          </p:cNvPr>
          <p:cNvSpPr/>
          <p:nvPr/>
        </p:nvSpPr>
        <p:spPr>
          <a:xfrm>
            <a:off x="1651966" y="5242854"/>
            <a:ext cx="9361039" cy="1224087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413356E8-7C68-4098-9A77-A7B282C5209B}"/>
              </a:ext>
            </a:extLst>
          </p:cNvPr>
          <p:cNvSpPr/>
          <p:nvPr/>
        </p:nvSpPr>
        <p:spPr>
          <a:xfrm>
            <a:off x="1622149" y="3849731"/>
            <a:ext cx="9361039" cy="94361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66633524-EC36-47BF-8F4F-2653BB925E1B}"/>
              </a:ext>
            </a:extLst>
          </p:cNvPr>
          <p:cNvSpPr/>
          <p:nvPr/>
        </p:nvSpPr>
        <p:spPr>
          <a:xfrm>
            <a:off x="1631504" y="2486288"/>
            <a:ext cx="9361039" cy="943611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638BC-FF63-4B96-9AC8-20C66D6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E43DD-32C6-4E34-9A28-5896A1DE8015}"/>
              </a:ext>
            </a:extLst>
          </p:cNvPr>
          <p:cNvSpPr txBox="1"/>
          <p:nvPr/>
        </p:nvSpPr>
        <p:spPr>
          <a:xfrm>
            <a:off x="1900216" y="2645149"/>
            <a:ext cx="8804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치솟는 집값으로 주거 상황이 불안정한 국민을 위해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정부가 내놓은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공공임대주택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‘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정책을 기반으로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기성세대보다 내 집 마련이 절실해진 청년 세대를 위한 행복주택을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입지할 위치를 선정한다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D1BC87-D658-44DE-82E1-A8A7BDAA6E65}"/>
              </a:ext>
            </a:extLst>
          </p:cNvPr>
          <p:cNvSpPr txBox="1"/>
          <p:nvPr/>
        </p:nvSpPr>
        <p:spPr>
          <a:xfrm>
            <a:off x="1877363" y="4062782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행복주택은 청년층의 주거비 문제를 해결해주고자 제시된 정책으로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청년층에게 저렴하지만 양질의 서비스를 제공하는 임대주택의 일종이다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내용 개체 틀 13">
            <a:extLst>
              <a:ext uri="{FF2B5EF4-FFF2-40B4-BE49-F238E27FC236}">
                <a16:creationId xmlns:a16="http://schemas.microsoft.com/office/drawing/2014/main" id="{E6142974-0994-46F2-8A42-0A6CCBB07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751" y="1186812"/>
            <a:ext cx="4548707" cy="38863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ko-KR" sz="2400" i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“</a:t>
            </a:r>
            <a:r>
              <a:rPr lang="ko-KR" altLang="en-US" sz="2400" i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 행복주택 우선 입지 선정 </a:t>
            </a:r>
            <a:r>
              <a:rPr lang="en-US" altLang="ko-KR" sz="2400" i="1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”</a:t>
            </a:r>
            <a:endParaRPr lang="ko-KR" altLang="en-US" sz="2400" i="1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FAA960-BBC7-4627-A58A-1B76533AD6EA}"/>
              </a:ext>
            </a:extLst>
          </p:cNvPr>
          <p:cNvSpPr txBox="1"/>
          <p:nvPr/>
        </p:nvSpPr>
        <p:spPr>
          <a:xfrm>
            <a:off x="775377" y="1628800"/>
            <a:ext cx="1021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청년 및 주거 취약 계층의 주거문제 해결을 위해 행복주택을 우선적으로 입지해야 할 위치를 선정합니다</a:t>
            </a:r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  <p:sp>
        <p:nvSpPr>
          <p:cNvPr id="14" name="평행 사변형 13">
            <a:extLst>
              <a:ext uri="{FF2B5EF4-FFF2-40B4-BE49-F238E27FC236}">
                <a16:creationId xmlns:a16="http://schemas.microsoft.com/office/drawing/2014/main" id="{212C6699-6C98-4875-93FE-F20333BB59E7}"/>
              </a:ext>
            </a:extLst>
          </p:cNvPr>
          <p:cNvSpPr/>
          <p:nvPr/>
        </p:nvSpPr>
        <p:spPr>
          <a:xfrm>
            <a:off x="1127448" y="2229583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905A1-C7BA-42F8-8A5E-602788C16DFC}"/>
              </a:ext>
            </a:extLst>
          </p:cNvPr>
          <p:cNvSpPr txBox="1"/>
          <p:nvPr/>
        </p:nvSpPr>
        <p:spPr>
          <a:xfrm>
            <a:off x="1124468" y="2059533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분석의 목적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1266BB-32E8-4212-9E21-CAD4E5D4D9DC}"/>
              </a:ext>
            </a:extLst>
          </p:cNvPr>
          <p:cNvSpPr txBox="1"/>
          <p:nvPr/>
        </p:nvSpPr>
        <p:spPr>
          <a:xfrm>
            <a:off x="1930033" y="5440988"/>
            <a:ext cx="8804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 경제활동인구인 청년층의 주거비 부담 증가는 청년층의 소비력과 자기 투자를 위축시킬 뿐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아니라 국가 차원의 상당한 사회적 비용을 발생시킬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행복주택은 주거취약계층의 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최저주거기준을 만족시키는 공공임대주택의 일종이기에 대상에 해당한다고 볼 수 있다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81B17DB-7D8E-45C1-AD32-03EF99C5F6FD}"/>
              </a:ext>
            </a:extLst>
          </p:cNvPr>
          <p:cNvCxnSpPr>
            <a:cxnSpLocks/>
          </p:cNvCxnSpPr>
          <p:nvPr/>
        </p:nvCxnSpPr>
        <p:spPr>
          <a:xfrm flipH="1">
            <a:off x="3636710" y="2344573"/>
            <a:ext cx="255231" cy="2427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440A977-1944-45FF-8A81-E7E596398F7F}"/>
              </a:ext>
            </a:extLst>
          </p:cNvPr>
          <p:cNvCxnSpPr>
            <a:cxnSpLocks/>
          </p:cNvCxnSpPr>
          <p:nvPr/>
        </p:nvCxnSpPr>
        <p:spPr>
          <a:xfrm>
            <a:off x="3257683" y="2348334"/>
            <a:ext cx="6437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평행 사변형 25">
            <a:extLst>
              <a:ext uri="{FF2B5EF4-FFF2-40B4-BE49-F238E27FC236}">
                <a16:creationId xmlns:a16="http://schemas.microsoft.com/office/drawing/2014/main" id="{F8740DD7-CC29-4766-91D3-E197137C2AFF}"/>
              </a:ext>
            </a:extLst>
          </p:cNvPr>
          <p:cNvSpPr/>
          <p:nvPr/>
        </p:nvSpPr>
        <p:spPr>
          <a:xfrm>
            <a:off x="1106154" y="3625413"/>
            <a:ext cx="2168104" cy="252945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A07B2-2BCE-42EA-BFD5-C6CEF102FDB4}"/>
              </a:ext>
            </a:extLst>
          </p:cNvPr>
          <p:cNvSpPr txBox="1"/>
          <p:nvPr/>
        </p:nvSpPr>
        <p:spPr>
          <a:xfrm>
            <a:off x="1103174" y="3455363"/>
            <a:ext cx="2144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행복주택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평행 사변형 27">
            <a:extLst>
              <a:ext uri="{FF2B5EF4-FFF2-40B4-BE49-F238E27FC236}">
                <a16:creationId xmlns:a16="http://schemas.microsoft.com/office/drawing/2014/main" id="{39F8D48C-0173-4E8B-B561-D49C0F8D6015}"/>
              </a:ext>
            </a:extLst>
          </p:cNvPr>
          <p:cNvSpPr/>
          <p:nvPr/>
        </p:nvSpPr>
        <p:spPr>
          <a:xfrm>
            <a:off x="829278" y="5025928"/>
            <a:ext cx="2664296" cy="242796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7CC76B-2636-48B4-BC5C-5104BE05508D}"/>
              </a:ext>
            </a:extLst>
          </p:cNvPr>
          <p:cNvSpPr txBox="1"/>
          <p:nvPr/>
        </p:nvSpPr>
        <p:spPr>
          <a:xfrm>
            <a:off x="765248" y="4818442"/>
            <a:ext cx="2808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Q.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청년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 </a:t>
            </a:r>
            <a:r>
              <a:rPr lang="ko-KR" altLang="en-US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주거취약계층</a:t>
            </a:r>
            <a:r>
              <a:rPr lang="en-US" altLang="ko-KR" sz="2000" dirty="0">
                <a:solidFill>
                  <a:schemeClr val="accent1">
                    <a:lumMod val="5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순서도: 연결자 38">
            <a:extLst>
              <a:ext uri="{FF2B5EF4-FFF2-40B4-BE49-F238E27FC236}">
                <a16:creationId xmlns:a16="http://schemas.microsoft.com/office/drawing/2014/main" id="{32451C19-F51D-404F-B9CD-6B51970E4287}"/>
              </a:ext>
            </a:extLst>
          </p:cNvPr>
          <p:cNvSpPr/>
          <p:nvPr/>
        </p:nvSpPr>
        <p:spPr>
          <a:xfrm>
            <a:off x="3576502" y="2563918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ADF9FB5F-BF2E-4608-B5FC-F678CA4B00B9}"/>
              </a:ext>
            </a:extLst>
          </p:cNvPr>
          <p:cNvCxnSpPr>
            <a:cxnSpLocks/>
          </p:cNvCxnSpPr>
          <p:nvPr/>
        </p:nvCxnSpPr>
        <p:spPr>
          <a:xfrm flipH="1">
            <a:off x="3617270" y="3723038"/>
            <a:ext cx="255231" cy="2427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9B36660-B673-4F45-B87D-66234B22BEC3}"/>
              </a:ext>
            </a:extLst>
          </p:cNvPr>
          <p:cNvCxnSpPr>
            <a:cxnSpLocks/>
          </p:cNvCxnSpPr>
          <p:nvPr/>
        </p:nvCxnSpPr>
        <p:spPr>
          <a:xfrm>
            <a:off x="3238243" y="3726799"/>
            <a:ext cx="6437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순서도: 연결자 41">
            <a:extLst>
              <a:ext uri="{FF2B5EF4-FFF2-40B4-BE49-F238E27FC236}">
                <a16:creationId xmlns:a16="http://schemas.microsoft.com/office/drawing/2014/main" id="{4F3397F8-6A2C-437E-B211-F4316AF0979E}"/>
              </a:ext>
            </a:extLst>
          </p:cNvPr>
          <p:cNvSpPr/>
          <p:nvPr/>
        </p:nvSpPr>
        <p:spPr>
          <a:xfrm>
            <a:off x="3557062" y="3942383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D98C7E26-7C8E-48F5-9C0F-F20AD077AD97}"/>
              </a:ext>
            </a:extLst>
          </p:cNvPr>
          <p:cNvCxnSpPr>
            <a:cxnSpLocks/>
          </p:cNvCxnSpPr>
          <p:nvPr/>
        </p:nvCxnSpPr>
        <p:spPr>
          <a:xfrm flipH="1">
            <a:off x="3842784" y="5106171"/>
            <a:ext cx="255231" cy="2427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E8D611B-4045-4716-BFC7-CCF80890E3BE}"/>
              </a:ext>
            </a:extLst>
          </p:cNvPr>
          <p:cNvCxnSpPr>
            <a:cxnSpLocks/>
          </p:cNvCxnSpPr>
          <p:nvPr/>
        </p:nvCxnSpPr>
        <p:spPr>
          <a:xfrm>
            <a:off x="3463757" y="5109932"/>
            <a:ext cx="6437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연결자 44">
            <a:extLst>
              <a:ext uri="{FF2B5EF4-FFF2-40B4-BE49-F238E27FC236}">
                <a16:creationId xmlns:a16="http://schemas.microsoft.com/office/drawing/2014/main" id="{25A8DB33-3611-448F-8024-14D343EAB7DF}"/>
              </a:ext>
            </a:extLst>
          </p:cNvPr>
          <p:cNvSpPr/>
          <p:nvPr/>
        </p:nvSpPr>
        <p:spPr>
          <a:xfrm>
            <a:off x="3792515" y="5325516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9D81457-A867-4938-A4EC-80FA7AAD1A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21" y="990563"/>
            <a:ext cx="648072" cy="648072"/>
          </a:xfrm>
          <a:prstGeom prst="rect">
            <a:avLst/>
          </a:prstGeom>
        </p:spPr>
      </p:pic>
      <p:sp>
        <p:nvSpPr>
          <p:cNvPr id="31" name="제목 9">
            <a:extLst>
              <a:ext uri="{FF2B5EF4-FFF2-40B4-BE49-F238E27FC236}">
                <a16:creationId xmlns:a16="http://schemas.microsoft.com/office/drawing/2014/main" id="{4C8BE0A7-21DE-4B36-A986-2DF5E4247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주제 선정 배경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사용한 데이터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대한민국 주거 실태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4A98ED08-799B-432D-80D4-EA26B47723C1}"/>
              </a:ext>
            </a:extLst>
          </p:cNvPr>
          <p:cNvCxnSpPr>
            <a:cxnSpLocks/>
          </p:cNvCxnSpPr>
          <p:nvPr/>
        </p:nvCxnSpPr>
        <p:spPr>
          <a:xfrm>
            <a:off x="5599935" y="1945653"/>
            <a:ext cx="1" cy="305631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539C92D6-F14A-4706-8A09-1F91D995690F}"/>
              </a:ext>
            </a:extLst>
          </p:cNvPr>
          <p:cNvCxnSpPr>
            <a:cxnSpLocks/>
          </p:cNvCxnSpPr>
          <p:nvPr/>
        </p:nvCxnSpPr>
        <p:spPr>
          <a:xfrm>
            <a:off x="5590604" y="2246078"/>
            <a:ext cx="352049" cy="0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순서도: 연결자 33">
            <a:extLst>
              <a:ext uri="{FF2B5EF4-FFF2-40B4-BE49-F238E27FC236}">
                <a16:creationId xmlns:a16="http://schemas.microsoft.com/office/drawing/2014/main" id="{42630E11-5B7E-44F5-B049-B105768A3FDA}"/>
              </a:ext>
            </a:extLst>
          </p:cNvPr>
          <p:cNvSpPr/>
          <p:nvPr/>
        </p:nvSpPr>
        <p:spPr>
          <a:xfrm>
            <a:off x="5907579" y="2208196"/>
            <a:ext cx="70147" cy="91170"/>
          </a:xfrm>
          <a:prstGeom prst="flowChartConnector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45817E-2FB4-4F9E-805C-237121EE1EF9}"/>
              </a:ext>
            </a:extLst>
          </p:cNvPr>
          <p:cNvSpPr txBox="1"/>
          <p:nvPr/>
        </p:nvSpPr>
        <p:spPr>
          <a:xfrm>
            <a:off x="5849526" y="1928782"/>
            <a:ext cx="5392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주택 공급 정책의 제한된 예산 내에서 </a:t>
            </a:r>
            <a:endParaRPr lang="en-US" altLang="ko-KR" sz="1200" dirty="0">
              <a:latin typeface="마루 부리OTF Beta" panose="020B0600000101010101" pitchFamily="34" charset="-127"/>
              <a:ea typeface="마루 부리OTF Beta" panose="020B0600000101010101" pitchFamily="34" charset="-127"/>
            </a:endParaRPr>
          </a:p>
          <a:p>
            <a:pPr algn="ctr"/>
            <a:r>
              <a:rPr lang="en-US" altLang="ko-KR" sz="1200" i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‘</a:t>
            </a:r>
            <a:r>
              <a:rPr lang="ko-KR" altLang="en-US" sz="1200" i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어느 지역에 우선적으로 공급해야 하는가</a:t>
            </a:r>
            <a:r>
              <a:rPr lang="en-US" altLang="ko-KR" sz="1200" i="1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’</a:t>
            </a:r>
            <a:r>
              <a:rPr lang="ko-KR" altLang="en-US" sz="1200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는 정책적으로 중요한 문제이다</a:t>
            </a:r>
            <a:r>
              <a:rPr lang="en-US" altLang="ko-KR" sz="1200" dirty="0">
                <a:latin typeface="마루 부리OTF Beta" panose="020B0600000101010101" pitchFamily="34" charset="-127"/>
                <a:ea typeface="마루 부리OTF Beta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6962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8FEA77-1CD6-48DF-B4B6-F03749DD9C48}"/>
              </a:ext>
            </a:extLst>
          </p:cNvPr>
          <p:cNvSpPr/>
          <p:nvPr/>
        </p:nvSpPr>
        <p:spPr>
          <a:xfrm>
            <a:off x="7998095" y="2293316"/>
            <a:ext cx="3107706" cy="36304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EB07E0-4044-44CF-82B7-D9BC29457A69}"/>
              </a:ext>
            </a:extLst>
          </p:cNvPr>
          <p:cNvSpPr/>
          <p:nvPr/>
        </p:nvSpPr>
        <p:spPr>
          <a:xfrm>
            <a:off x="1145355" y="2300781"/>
            <a:ext cx="2477317" cy="36150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1EBA3D17-7011-47F8-8744-AA99E93C1215}"/>
              </a:ext>
            </a:extLst>
          </p:cNvPr>
          <p:cNvSpPr/>
          <p:nvPr/>
        </p:nvSpPr>
        <p:spPr>
          <a:xfrm>
            <a:off x="1404488" y="2963541"/>
            <a:ext cx="2045123" cy="9734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3EE92D-DDED-4033-B736-6980945AF396}"/>
              </a:ext>
            </a:extLst>
          </p:cNvPr>
          <p:cNvSpPr/>
          <p:nvPr/>
        </p:nvSpPr>
        <p:spPr>
          <a:xfrm>
            <a:off x="4444749" y="2316169"/>
            <a:ext cx="2845500" cy="35889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FC3493-E7EA-47C5-A66C-FF98ED13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2B42F2-7FD2-4518-BE4E-309BE90FE41B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A4458D-C202-466C-B891-DDA45780C596}"/>
              </a:ext>
            </a:extLst>
          </p:cNvPr>
          <p:cNvSpPr txBox="1"/>
          <p:nvPr/>
        </p:nvSpPr>
        <p:spPr>
          <a:xfrm>
            <a:off x="692210" y="1200199"/>
            <a:ext cx="263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 흐름 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(Flow Chart)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297F8F-4CCD-4FD6-A594-DDA1A00EBE52}"/>
              </a:ext>
            </a:extLst>
          </p:cNvPr>
          <p:cNvSpPr/>
          <p:nvPr/>
        </p:nvSpPr>
        <p:spPr>
          <a:xfrm>
            <a:off x="1145355" y="1900672"/>
            <a:ext cx="2477317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E34554-1DED-495F-8676-B132F14FA509}"/>
              </a:ext>
            </a:extLst>
          </p:cNvPr>
          <p:cNvSpPr/>
          <p:nvPr/>
        </p:nvSpPr>
        <p:spPr>
          <a:xfrm>
            <a:off x="4444749" y="1916060"/>
            <a:ext cx="2845500" cy="4001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8C2DB55-C5DA-4E13-99FC-9A16C5D85ABC}"/>
              </a:ext>
            </a:extLst>
          </p:cNvPr>
          <p:cNvSpPr/>
          <p:nvPr/>
        </p:nvSpPr>
        <p:spPr>
          <a:xfrm>
            <a:off x="7998095" y="1931448"/>
            <a:ext cx="3107706" cy="36186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0972D-413E-4590-9CF1-1CA0B630EC14}"/>
              </a:ext>
            </a:extLst>
          </p:cNvPr>
          <p:cNvSpPr txBox="1"/>
          <p:nvPr/>
        </p:nvSpPr>
        <p:spPr>
          <a:xfrm>
            <a:off x="1483208" y="1900672"/>
            <a:ext cx="173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 생성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5CAF6-3A34-48A1-8605-0E4929B2DBDA}"/>
              </a:ext>
            </a:extLst>
          </p:cNvPr>
          <p:cNvSpPr txBox="1"/>
          <p:nvPr/>
        </p:nvSpPr>
        <p:spPr>
          <a:xfrm>
            <a:off x="4559554" y="1931449"/>
            <a:ext cx="265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행복주택 최적 입지 모델링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32A816-5F52-456B-BA29-2A22ECD3F9EA}"/>
              </a:ext>
            </a:extLst>
          </p:cNvPr>
          <p:cNvSpPr txBox="1"/>
          <p:nvPr/>
        </p:nvSpPr>
        <p:spPr>
          <a:xfrm>
            <a:off x="8474182" y="1918960"/>
            <a:ext cx="2246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우선 입지 선정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CC85F8E-1C95-4799-B5EA-16AB24154758}"/>
              </a:ext>
            </a:extLst>
          </p:cNvPr>
          <p:cNvCxnSpPr>
            <a:cxnSpLocks/>
          </p:cNvCxnSpPr>
          <p:nvPr/>
        </p:nvCxnSpPr>
        <p:spPr>
          <a:xfrm>
            <a:off x="3781682" y="4167886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순서도: 수행의 시작/종료 51">
            <a:extLst>
              <a:ext uri="{FF2B5EF4-FFF2-40B4-BE49-F238E27FC236}">
                <a16:creationId xmlns:a16="http://schemas.microsoft.com/office/drawing/2014/main" id="{6A475BBB-39B8-447D-9194-F344F51BBED2}"/>
              </a:ext>
            </a:extLst>
          </p:cNvPr>
          <p:cNvSpPr/>
          <p:nvPr/>
        </p:nvSpPr>
        <p:spPr>
          <a:xfrm>
            <a:off x="1795617" y="2670114"/>
            <a:ext cx="1257629" cy="400111"/>
          </a:xfrm>
          <a:prstGeom prst="flowChartTermina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60146E-792B-427B-9755-B379E68E7192}"/>
              </a:ext>
            </a:extLst>
          </p:cNvPr>
          <p:cNvSpPr txBox="1"/>
          <p:nvPr/>
        </p:nvSpPr>
        <p:spPr>
          <a:xfrm>
            <a:off x="1420485" y="2596043"/>
            <a:ext cx="2263661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고용 중심지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대학 소재지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5EA242C4-DEAE-4835-85AE-AA2DAC537170}"/>
              </a:ext>
            </a:extLst>
          </p:cNvPr>
          <p:cNvSpPr/>
          <p:nvPr/>
        </p:nvSpPr>
        <p:spPr>
          <a:xfrm>
            <a:off x="1404511" y="4503505"/>
            <a:ext cx="2045123" cy="97347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순서도: 수행의 시작/종료 55">
            <a:extLst>
              <a:ext uri="{FF2B5EF4-FFF2-40B4-BE49-F238E27FC236}">
                <a16:creationId xmlns:a16="http://schemas.microsoft.com/office/drawing/2014/main" id="{B2E18674-155E-47D0-8D6D-71990EA965D4}"/>
              </a:ext>
            </a:extLst>
          </p:cNvPr>
          <p:cNvSpPr/>
          <p:nvPr/>
        </p:nvSpPr>
        <p:spPr>
          <a:xfrm>
            <a:off x="1795640" y="4210078"/>
            <a:ext cx="1257629" cy="400111"/>
          </a:xfrm>
          <a:prstGeom prst="flowChartTermina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931F4A-1893-4F3F-B49E-A38AD886E824}"/>
              </a:ext>
            </a:extLst>
          </p:cNvPr>
          <p:cNvSpPr txBox="1"/>
          <p:nvPr/>
        </p:nvSpPr>
        <p:spPr>
          <a:xfrm>
            <a:off x="1418360" y="4137030"/>
            <a:ext cx="189108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후보지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재정비촉진지구 中 해제구역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58" name="순서도: 수행의 시작/종료 57">
            <a:extLst>
              <a:ext uri="{FF2B5EF4-FFF2-40B4-BE49-F238E27FC236}">
                <a16:creationId xmlns:a16="http://schemas.microsoft.com/office/drawing/2014/main" id="{EB7B5D14-DB8B-443A-AC40-F8F27D6FE1EE}"/>
              </a:ext>
            </a:extLst>
          </p:cNvPr>
          <p:cNvSpPr/>
          <p:nvPr/>
        </p:nvSpPr>
        <p:spPr>
          <a:xfrm>
            <a:off x="8509948" y="3555778"/>
            <a:ext cx="2066040" cy="974721"/>
          </a:xfrm>
          <a:prstGeom prst="flowChartTermina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C4D0F3A2-8175-43FA-BDDB-56BA5181F80D}"/>
              </a:ext>
            </a:extLst>
          </p:cNvPr>
          <p:cNvSpPr/>
          <p:nvPr/>
        </p:nvSpPr>
        <p:spPr>
          <a:xfrm>
            <a:off x="4662394" y="3360023"/>
            <a:ext cx="2402423" cy="18558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순서도: 수행의 시작/종료 58">
            <a:extLst>
              <a:ext uri="{FF2B5EF4-FFF2-40B4-BE49-F238E27FC236}">
                <a16:creationId xmlns:a16="http://schemas.microsoft.com/office/drawing/2014/main" id="{59DF0C24-1B62-4FBF-AEA4-203ACA64FD50}"/>
              </a:ext>
            </a:extLst>
          </p:cNvPr>
          <p:cNvSpPr/>
          <p:nvPr/>
        </p:nvSpPr>
        <p:spPr>
          <a:xfrm>
            <a:off x="4758617" y="3002291"/>
            <a:ext cx="2253728" cy="400111"/>
          </a:xfrm>
          <a:prstGeom prst="flowChartTerminator">
            <a:avLst/>
          </a:prstGeom>
          <a:solidFill>
            <a:srgbClr val="EEEC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0E50C1F-D21B-4CB6-80AE-43064AFB2733}"/>
              </a:ext>
            </a:extLst>
          </p:cNvPr>
          <p:cNvSpPr txBox="1"/>
          <p:nvPr/>
        </p:nvSpPr>
        <p:spPr>
          <a:xfrm>
            <a:off x="4748684" y="2926863"/>
            <a:ext cx="2263661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Method: K-median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다목적 함수 생성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&amp;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경제성 계산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최적의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가중치 추출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5CC96E-2A97-430A-9996-32C57B888F9E}"/>
              </a:ext>
            </a:extLst>
          </p:cNvPr>
          <p:cNvSpPr txBox="1"/>
          <p:nvPr/>
        </p:nvSpPr>
        <p:spPr>
          <a:xfrm>
            <a:off x="8621910" y="3725135"/>
            <a:ext cx="18993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가중치에 따른</a:t>
            </a:r>
            <a:endParaRPr lang="en-US" altLang="ko-KR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최종 입지 결과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D1860161-F551-4AE6-80A9-91D012816A6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1" r="10608" b="50470"/>
          <a:stretch/>
        </p:blipFill>
        <p:spPr>
          <a:xfrm>
            <a:off x="8570063" y="3330247"/>
            <a:ext cx="553742" cy="411684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3D12E3A2-B69B-4E49-8B78-34BE7C1E9A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1" t="50000" r="1854" b="2817"/>
          <a:stretch/>
        </p:blipFill>
        <p:spPr>
          <a:xfrm>
            <a:off x="10149219" y="4416225"/>
            <a:ext cx="484040" cy="41168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D1C1BBC7-424D-4EEA-AC14-9D8E798893B2}"/>
              </a:ext>
            </a:extLst>
          </p:cNvPr>
          <p:cNvSpPr txBox="1"/>
          <p:nvPr/>
        </p:nvSpPr>
        <p:spPr>
          <a:xfrm>
            <a:off x="764732" y="6008642"/>
            <a:ext cx="326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통근 또는 통학이 발생하는 지점을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수요지로 설정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9" name="평행 사변형 68">
            <a:extLst>
              <a:ext uri="{FF2B5EF4-FFF2-40B4-BE49-F238E27FC236}">
                <a16:creationId xmlns:a16="http://schemas.microsoft.com/office/drawing/2014/main" id="{1E6E2941-FA5D-412F-939E-EF223933FD86}"/>
              </a:ext>
            </a:extLst>
          </p:cNvPr>
          <p:cNvSpPr/>
          <p:nvPr/>
        </p:nvSpPr>
        <p:spPr>
          <a:xfrm>
            <a:off x="4623375" y="6217245"/>
            <a:ext cx="2286693" cy="252631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F607B12-2F65-44B1-AB4B-FB1BE02CCFCF}"/>
              </a:ext>
            </a:extLst>
          </p:cNvPr>
          <p:cNvSpPr txBox="1"/>
          <p:nvPr/>
        </p:nvSpPr>
        <p:spPr>
          <a:xfrm>
            <a:off x="7997794" y="6007721"/>
            <a:ext cx="32689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접근성과 경제성의 상대적인 가중치에 따른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우선 입지 선정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30EE832-4EF6-4368-B3E0-D95C0253F1C6}"/>
              </a:ext>
            </a:extLst>
          </p:cNvPr>
          <p:cNvCxnSpPr>
            <a:cxnSpLocks/>
          </p:cNvCxnSpPr>
          <p:nvPr/>
        </p:nvCxnSpPr>
        <p:spPr>
          <a:xfrm>
            <a:off x="7392144" y="4140557"/>
            <a:ext cx="5040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C526A6-4375-4626-B33D-7FDDF6552673}"/>
              </a:ext>
            </a:extLst>
          </p:cNvPr>
          <p:cNvSpPr txBox="1"/>
          <p:nvPr/>
        </p:nvSpPr>
        <p:spPr>
          <a:xfrm>
            <a:off x="4356138" y="5974228"/>
            <a:ext cx="32689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최적화 기법을 통해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비용 절감과 접근성 향상이라는 </a:t>
            </a:r>
            <a:endParaRPr lang="en-US" altLang="ko-KR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행복주택의 상충하는 목적을 동시에 고려</a:t>
            </a:r>
          </a:p>
        </p:txBody>
      </p:sp>
      <p:sp>
        <p:nvSpPr>
          <p:cNvPr id="36" name="제목 9">
            <a:extLst>
              <a:ext uri="{FF2B5EF4-FFF2-40B4-BE49-F238E27FC236}">
                <a16:creationId xmlns:a16="http://schemas.microsoft.com/office/drawing/2014/main" id="{48F3E44E-8EFD-4550-89C4-5FB47BD8E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주제 선정 배경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사용한 데이터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대한민국 주거 실태</a:t>
            </a:r>
          </a:p>
        </p:txBody>
      </p:sp>
    </p:spTree>
    <p:extLst>
      <p:ext uri="{BB962C8B-B14F-4D97-AF65-F5344CB8AC3E}">
        <p14:creationId xmlns:p14="http://schemas.microsoft.com/office/powerpoint/2010/main" val="2143951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FC3493-E7EA-47C5-A66C-FF98ED13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BF5134-10AF-4733-BAD4-716E83254BE7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991227-F69F-4E0C-A257-9F283A06F1EB}"/>
              </a:ext>
            </a:extLst>
          </p:cNvPr>
          <p:cNvSpPr txBox="1"/>
          <p:nvPr/>
        </p:nvSpPr>
        <p:spPr>
          <a:xfrm>
            <a:off x="328302" y="1200199"/>
            <a:ext cx="263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데이터 설명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24A222-8B84-40A9-9190-A70DA6711A44}"/>
              </a:ext>
            </a:extLst>
          </p:cNvPr>
          <p:cNvSpPr/>
          <p:nvPr/>
        </p:nvSpPr>
        <p:spPr>
          <a:xfrm>
            <a:off x="1127448" y="2003446"/>
            <a:ext cx="10153128" cy="4176464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F04F35-857C-4FBA-819B-07AF49599E0D}"/>
              </a:ext>
            </a:extLst>
          </p:cNvPr>
          <p:cNvSpPr txBox="1"/>
          <p:nvPr/>
        </p:nvSpPr>
        <p:spPr>
          <a:xfrm>
            <a:off x="3152731" y="2896551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 소재 대학교 재학생  및 기숙사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수용률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417903-A0A6-47D2-9E32-93A3B1EB55B2}"/>
              </a:ext>
            </a:extLst>
          </p:cNvPr>
          <p:cNvSpPr txBox="1"/>
          <p:nvPr/>
        </p:nvSpPr>
        <p:spPr>
          <a:xfrm>
            <a:off x="7866203" y="418825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 공시지가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699472-72AE-4950-BC25-75E2EBCCE526}"/>
              </a:ext>
            </a:extLst>
          </p:cNvPr>
          <p:cNvSpPr txBox="1"/>
          <p:nvPr/>
        </p:nvSpPr>
        <p:spPr>
          <a:xfrm>
            <a:off x="7866203" y="469782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 실거래가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3B8B7-4198-4284-8050-C6A27138628C}"/>
              </a:ext>
            </a:extLst>
          </p:cNvPr>
          <p:cNvSpPr txBox="1"/>
          <p:nvPr/>
        </p:nvSpPr>
        <p:spPr>
          <a:xfrm>
            <a:off x="7840713" y="523230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 공시가격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55FB33-6A19-471F-8DB5-682DC11E2A4B}"/>
              </a:ext>
            </a:extLst>
          </p:cNvPr>
          <p:cNvSpPr txBox="1"/>
          <p:nvPr/>
        </p:nvSpPr>
        <p:spPr>
          <a:xfrm>
            <a:off x="3173275" y="478003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인천 해제구역 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648395-8CB7-44DE-BC6A-3CF1A3602D6F}"/>
              </a:ext>
            </a:extLst>
          </p:cNvPr>
          <p:cNvSpPr txBox="1"/>
          <p:nvPr/>
        </p:nvSpPr>
        <p:spPr>
          <a:xfrm>
            <a:off x="7356140" y="2925599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사업체 및 종사자 밀도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동별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505D0D-7369-4FAD-B4DE-052AD05B43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49" y="2534770"/>
            <a:ext cx="1008112" cy="100811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B34A1D4-1E2E-4574-8473-237BF8A23E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49" y="4372918"/>
            <a:ext cx="1008112" cy="10081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0EADDEB-2C61-4190-9CCF-8D40574168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78" y="4372918"/>
            <a:ext cx="1109488" cy="110948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D0B377D-FEDC-4A80-B617-02E6B78A53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0" y="2434906"/>
            <a:ext cx="1109488" cy="1109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51331F-AB20-4A35-A62E-D2EB7AA338E9}"/>
              </a:ext>
            </a:extLst>
          </p:cNvPr>
          <p:cNvSpPr txBox="1"/>
          <p:nvPr/>
        </p:nvSpPr>
        <p:spPr>
          <a:xfrm>
            <a:off x="2207568" y="1227827"/>
            <a:ext cx="5904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본 대회에서 제공한 기본 데이터 외에 활용한 외부 데이터를 밝힘</a:t>
            </a:r>
          </a:p>
        </p:txBody>
      </p:sp>
      <p:sp>
        <p:nvSpPr>
          <p:cNvPr id="19" name="제목 9">
            <a:extLst>
              <a:ext uri="{FF2B5EF4-FFF2-40B4-BE49-F238E27FC236}">
                <a16:creationId xmlns:a16="http://schemas.microsoft.com/office/drawing/2014/main" id="{7A8EC825-36D2-4FD7-8D66-1433F0A0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주제 선정 배경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사용한 데이터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대한민국 주거 실태</a:t>
            </a:r>
          </a:p>
        </p:txBody>
      </p:sp>
    </p:spTree>
    <p:extLst>
      <p:ext uri="{BB962C8B-B14F-4D97-AF65-F5344CB8AC3E}">
        <p14:creationId xmlns:p14="http://schemas.microsoft.com/office/powerpoint/2010/main" val="36226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평행 사변형 325">
            <a:extLst>
              <a:ext uri="{FF2B5EF4-FFF2-40B4-BE49-F238E27FC236}">
                <a16:creationId xmlns:a16="http://schemas.microsoft.com/office/drawing/2014/main" id="{1D2C437C-A3BF-4DE5-8DB1-561E4483320B}"/>
              </a:ext>
            </a:extLst>
          </p:cNvPr>
          <p:cNvSpPr/>
          <p:nvPr/>
        </p:nvSpPr>
        <p:spPr>
          <a:xfrm>
            <a:off x="4343608" y="1372831"/>
            <a:ext cx="1032312" cy="176091"/>
          </a:xfrm>
          <a:prstGeom prst="parallelogram">
            <a:avLst/>
          </a:prstGeom>
          <a:solidFill>
            <a:schemeClr val="accent5">
              <a:lumMod val="40000"/>
              <a:lumOff val="60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638BC-FF63-4B96-9AC8-20C66D6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AFE024D-466C-4F50-8C15-3C33267FC1AD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757F673-0FD2-411E-9BEC-FCCD985E5440}"/>
              </a:ext>
            </a:extLst>
          </p:cNvPr>
          <p:cNvSpPr txBox="1"/>
          <p:nvPr/>
        </p:nvSpPr>
        <p:spPr>
          <a:xfrm>
            <a:off x="200286" y="1200199"/>
            <a:ext cx="263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전입</a:t>
            </a:r>
            <a:r>
              <a:rPr lang="en-US" altLang="ko-KR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·</a:t>
            </a:r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전출 지도 </a:t>
            </a:r>
          </a:p>
        </p:txBody>
      </p:sp>
      <p:pic>
        <p:nvPicPr>
          <p:cNvPr id="6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61037B05-3A62-4E0B-B0E6-DF73C0F3D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94" t="32150" r="28879" b="15351"/>
          <a:stretch/>
        </p:blipFill>
        <p:spPr>
          <a:xfrm>
            <a:off x="395288" y="2128119"/>
            <a:ext cx="5184576" cy="4125356"/>
          </a:xfrm>
          <a:prstGeom prst="rect">
            <a:avLst/>
          </a:prstGeom>
        </p:spPr>
      </p:pic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F650E2CF-0FDD-4DFB-8449-F4456F7043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19" t="29000" r="15744" b="12200"/>
          <a:stretch/>
        </p:blipFill>
        <p:spPr>
          <a:xfrm>
            <a:off x="5658842" y="2128119"/>
            <a:ext cx="711638" cy="40324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0ADC112-AC29-4DE7-908C-EC1956E1C1C3}"/>
              </a:ext>
            </a:extLst>
          </p:cNvPr>
          <p:cNvSpPr txBox="1"/>
          <p:nvPr/>
        </p:nvSpPr>
        <p:spPr>
          <a:xfrm>
            <a:off x="2291336" y="1240308"/>
            <a:ext cx="5100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지역별 인구 유출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·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유입을 순이동자수 지표를 통해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나타내었다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107809F0-1E21-492B-9A93-5A0B7C4B5977}"/>
              </a:ext>
            </a:extLst>
          </p:cNvPr>
          <p:cNvSpPr txBox="1"/>
          <p:nvPr/>
        </p:nvSpPr>
        <p:spPr>
          <a:xfrm>
            <a:off x="6149346" y="2875945"/>
            <a:ext cx="62934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지도상의 색이 </a:t>
            </a:r>
            <a:r>
              <a:rPr lang="ko-KR" altLang="en-US" sz="1600" dirty="0">
                <a:solidFill>
                  <a:srgbClr val="450F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어두울수록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인구 유출이 많고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F5E62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밝을수록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인구 유입이 많은 지역이다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경기도에서만 전입이 더 많고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경기도를 제외한 서울과 비수도권 지역에서는 전출이 많다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전국의 많은 인구가 수도권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특히 경기도에 쏠리고 있음을 확인할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많은 전출이 발생한 지역으로는 서울이 나타났는데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왜 이런 현상이 나타나게 되었는지 서울의 집값 데이터를 살펴보겠다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A115F6E5-A41C-4A6F-8022-C603F3285160}"/>
              </a:ext>
            </a:extLst>
          </p:cNvPr>
          <p:cNvSpPr txBox="1"/>
          <p:nvPr/>
        </p:nvSpPr>
        <p:spPr>
          <a:xfrm>
            <a:off x="4909707" y="1608417"/>
            <a:ext cx="17397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전입 인구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-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" panose="020B0600000101010101" pitchFamily="50" charset="-127"/>
                <a:ea typeface="나눔스퀘어_ac" panose="020B0600000101010101" pitchFamily="50" charset="-127"/>
                <a:cs typeface="+mn-cs"/>
              </a:rPr>
              <a:t>전출 인구</a:t>
            </a:r>
            <a:endParaRPr lang="ko-KR" altLang="en-US" sz="1200" dirty="0"/>
          </a:p>
        </p:txBody>
      </p:sp>
      <p:cxnSp>
        <p:nvCxnSpPr>
          <p:cNvPr id="327" name="직선 연결선 326">
            <a:extLst>
              <a:ext uri="{FF2B5EF4-FFF2-40B4-BE49-F238E27FC236}">
                <a16:creationId xmlns:a16="http://schemas.microsoft.com/office/drawing/2014/main" id="{8C1B8C23-FB3B-477C-94F6-A6DB3EF161CA}"/>
              </a:ext>
            </a:extLst>
          </p:cNvPr>
          <p:cNvCxnSpPr>
            <a:cxnSpLocks/>
          </p:cNvCxnSpPr>
          <p:nvPr/>
        </p:nvCxnSpPr>
        <p:spPr>
          <a:xfrm>
            <a:off x="4732160" y="1537535"/>
            <a:ext cx="0" cy="21353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직선 연결선 327">
            <a:extLst>
              <a:ext uri="{FF2B5EF4-FFF2-40B4-BE49-F238E27FC236}">
                <a16:creationId xmlns:a16="http://schemas.microsoft.com/office/drawing/2014/main" id="{ED5194E7-10DB-47C9-BED7-72726071A292}"/>
              </a:ext>
            </a:extLst>
          </p:cNvPr>
          <p:cNvCxnSpPr>
            <a:cxnSpLocks/>
          </p:cNvCxnSpPr>
          <p:nvPr/>
        </p:nvCxnSpPr>
        <p:spPr>
          <a:xfrm>
            <a:off x="4732161" y="1746917"/>
            <a:ext cx="28371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순서도: 연결자 328">
            <a:extLst>
              <a:ext uri="{FF2B5EF4-FFF2-40B4-BE49-F238E27FC236}">
                <a16:creationId xmlns:a16="http://schemas.microsoft.com/office/drawing/2014/main" id="{1DE2D050-AD12-4D00-8C6B-05CB8C65E5F2}"/>
              </a:ext>
            </a:extLst>
          </p:cNvPr>
          <p:cNvSpPr/>
          <p:nvPr/>
        </p:nvSpPr>
        <p:spPr>
          <a:xfrm>
            <a:off x="4946733" y="1701332"/>
            <a:ext cx="70147" cy="9117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4" name="양쪽 대괄호 333">
            <a:extLst>
              <a:ext uri="{FF2B5EF4-FFF2-40B4-BE49-F238E27FC236}">
                <a16:creationId xmlns:a16="http://schemas.microsoft.com/office/drawing/2014/main" id="{8749340E-5D17-46CA-91F9-23AD402CEAC4}"/>
              </a:ext>
            </a:extLst>
          </p:cNvPr>
          <p:cNvSpPr/>
          <p:nvPr/>
        </p:nvSpPr>
        <p:spPr>
          <a:xfrm rot="16200000">
            <a:off x="7709338" y="1261057"/>
            <a:ext cx="3124796" cy="5532492"/>
          </a:xfrm>
          <a:prstGeom prst="bracketPair">
            <a:avLst>
              <a:gd name="adj" fmla="val 11972"/>
            </a:avLst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3" name="그림 262" descr="화살이(가) 표시된 사진&#10;&#10;자동 생성된 설명">
            <a:extLst>
              <a:ext uri="{FF2B5EF4-FFF2-40B4-BE49-F238E27FC236}">
                <a16:creationId xmlns:a16="http://schemas.microsoft.com/office/drawing/2014/main" id="{5FB2F1DD-52C6-4C72-8EF3-5827A8736E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938">
            <a:off x="5847118" y="5504037"/>
            <a:ext cx="1498875" cy="1498875"/>
          </a:xfrm>
          <a:prstGeom prst="rect">
            <a:avLst/>
          </a:prstGeom>
        </p:spPr>
      </p:pic>
      <p:sp>
        <p:nvSpPr>
          <p:cNvPr id="339" name="제목 9">
            <a:extLst>
              <a:ext uri="{FF2B5EF4-FFF2-40B4-BE49-F238E27FC236}">
                <a16:creationId xmlns:a16="http://schemas.microsoft.com/office/drawing/2014/main" id="{E25FD867-7128-40FE-8890-B179CF47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주제 선정 배경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사용한 데이터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대한민국 주거 실태</a:t>
            </a:r>
          </a:p>
        </p:txBody>
      </p:sp>
    </p:spTree>
    <p:extLst>
      <p:ext uri="{BB962C8B-B14F-4D97-AF65-F5344CB8AC3E}">
        <p14:creationId xmlns:p14="http://schemas.microsoft.com/office/powerpoint/2010/main" val="3197152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638BC-FF63-4B96-9AC8-20C66D6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D9FA1F-EF9D-4393-B888-B340C3D804C5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268BB-1A26-4DFA-B762-49D39618EC40}"/>
              </a:ext>
            </a:extLst>
          </p:cNvPr>
          <p:cNvSpPr txBox="1"/>
          <p:nvPr/>
        </p:nvSpPr>
        <p:spPr>
          <a:xfrm>
            <a:off x="127134" y="1200199"/>
            <a:ext cx="263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매매가격지수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87543-6D59-4242-AF43-273064A93400}"/>
              </a:ext>
            </a:extLst>
          </p:cNvPr>
          <p:cNvSpPr txBox="1"/>
          <p:nvPr/>
        </p:nvSpPr>
        <p:spPr>
          <a:xfrm>
            <a:off x="2108128" y="1244799"/>
            <a:ext cx="7344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기준시점 대비 현재시점의 매매가격비를 기준시점이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 수치로 환산한 값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B5B8CE95-2113-4729-8079-593EF180D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주제 선정 배경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사용한 데이터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대한민국 주거 실태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CA4D0A4-6DD6-49E5-ABB7-98EA0830F7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9"/>
          <a:stretch/>
        </p:blipFill>
        <p:spPr>
          <a:xfrm>
            <a:off x="162812" y="1666352"/>
            <a:ext cx="12000656" cy="519164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A542359-78BC-4465-9FC4-BEA0351F40CB}"/>
              </a:ext>
            </a:extLst>
          </p:cNvPr>
          <p:cNvSpPr/>
          <p:nvPr/>
        </p:nvSpPr>
        <p:spPr>
          <a:xfrm>
            <a:off x="8180615" y="4497077"/>
            <a:ext cx="3916965" cy="2172283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4CC8C-FE2B-4273-A868-02DB4820E840}"/>
              </a:ext>
            </a:extLst>
          </p:cNvPr>
          <p:cNvSpPr txBox="1"/>
          <p:nvPr/>
        </p:nvSpPr>
        <p:spPr>
          <a:xfrm>
            <a:off x="8775231" y="4651738"/>
            <a:ext cx="2727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조사연월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2017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~ 2020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12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9FE8F4-8743-4AF3-9A38-2069A4FC9FC2}"/>
              </a:ext>
            </a:extLst>
          </p:cNvPr>
          <p:cNvSpPr txBox="1"/>
          <p:nvPr/>
        </p:nvSpPr>
        <p:spPr>
          <a:xfrm>
            <a:off x="7536160" y="4944969"/>
            <a:ext cx="5205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기준시점은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월로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권역에서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2019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하반기에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큰 폭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아파트 매매가격이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상승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했음을 알 수 있다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2018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월부터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2019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월까진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큰 폭으로 하락한 추세를 보였다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87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476E4572-73C2-4E5D-94CD-6435C3962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235" b="470"/>
          <a:stretch/>
        </p:blipFill>
        <p:spPr>
          <a:xfrm>
            <a:off x="553134" y="1635021"/>
            <a:ext cx="7482377" cy="511515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0638BC-FF63-4B96-9AC8-20C66D60A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7704A-543E-4072-879A-9F5ADAB3ED4A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D9FA1F-EF9D-4393-B888-B340C3D804C5}"/>
              </a:ext>
            </a:extLst>
          </p:cNvPr>
          <p:cNvSpPr/>
          <p:nvPr/>
        </p:nvSpPr>
        <p:spPr>
          <a:xfrm>
            <a:off x="482877" y="1200199"/>
            <a:ext cx="140515" cy="4001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268BB-1A26-4DFA-B762-49D39618EC40}"/>
              </a:ext>
            </a:extLst>
          </p:cNvPr>
          <p:cNvSpPr txBox="1"/>
          <p:nvPr/>
        </p:nvSpPr>
        <p:spPr>
          <a:xfrm>
            <a:off x="246006" y="1200199"/>
            <a:ext cx="26311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매매가격변동률</a:t>
            </a:r>
            <a:endParaRPr lang="ko-KR" altLang="en-US" sz="2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41147-C1EF-4651-AF13-9ACB5F5A4F33}"/>
              </a:ext>
            </a:extLst>
          </p:cNvPr>
          <p:cNvSpPr txBox="1"/>
          <p:nvPr/>
        </p:nvSpPr>
        <p:spPr>
          <a:xfrm>
            <a:off x="2377872" y="1261755"/>
            <a:ext cx="7606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기준시점을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보았을 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 시점의 매매가격이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얼만큼 증감했는지 나타낸 비율</a:t>
            </a:r>
          </a:p>
        </p:txBody>
      </p:sp>
      <p:sp>
        <p:nvSpPr>
          <p:cNvPr id="9" name="제목 9">
            <a:extLst>
              <a:ext uri="{FF2B5EF4-FFF2-40B4-BE49-F238E27FC236}">
                <a16:creationId xmlns:a16="http://schemas.microsoft.com/office/drawing/2014/main" id="{2CE914CE-60CF-4672-ACBF-31A4371A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39" y="402289"/>
            <a:ext cx="5403448" cy="497547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주제 선정 배경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분석 흐름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사용한 데이터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/ </a:t>
            </a:r>
            <a:r>
              <a:rPr lang="ko-KR" altLang="en-US" dirty="0">
                <a:solidFill>
                  <a:schemeClr val="tx2">
                    <a:lumMod val="75000"/>
                  </a:schemeClr>
                </a:solidFill>
              </a:rPr>
              <a:t>대한민국 주거 실태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3BF2911-3DCF-429B-839F-649EB2BB5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031" r="1747" b="49560"/>
          <a:stretch/>
        </p:blipFill>
        <p:spPr>
          <a:xfrm>
            <a:off x="8156930" y="1622012"/>
            <a:ext cx="3552193" cy="2592288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313F6F2-B16C-4DCF-B2FE-EEFF6256C088}"/>
              </a:ext>
            </a:extLst>
          </p:cNvPr>
          <p:cNvSpPr/>
          <p:nvPr/>
        </p:nvSpPr>
        <p:spPr>
          <a:xfrm>
            <a:off x="8035511" y="4388094"/>
            <a:ext cx="4081588" cy="2058970"/>
          </a:xfrm>
          <a:prstGeom prst="round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1DC082-E1F6-4E59-9651-63C65033E319}"/>
              </a:ext>
            </a:extLst>
          </p:cNvPr>
          <p:cNvSpPr txBox="1"/>
          <p:nvPr/>
        </p:nvSpPr>
        <p:spPr>
          <a:xfrm>
            <a:off x="8710276" y="4500394"/>
            <a:ext cx="2727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조사연월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: 2017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~ 2020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년 </a:t>
            </a:r>
            <a:r>
              <a:rPr lang="en-US" altLang="ko-KR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12</a:t>
            </a:r>
            <a:r>
              <a:rPr lang="ko-KR" altLang="en-US" sz="1200" i="1" dirty="0">
                <a:latin typeface="나눔스퀘어_ac Light" panose="020B0600000101010101" pitchFamily="50" charset="-127"/>
                <a:ea typeface="나눔스퀘어_ac Light" panose="020B0600000101010101" pitchFamily="50" charset="-127"/>
              </a:rPr>
              <a:t>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0D1FC7-21DE-474B-B9D4-3862525EADC7}"/>
              </a:ext>
            </a:extLst>
          </p:cNvPr>
          <p:cNvSpPr txBox="1"/>
          <p:nvPr/>
        </p:nvSpPr>
        <p:spPr>
          <a:xfrm>
            <a:off x="7497776" y="4779597"/>
            <a:ext cx="52058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bar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수치가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기록한다면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2017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월보다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15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만큼 상승했다고 해석한다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권역에서 대체적으로 규모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매매가격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변동 폭이 크게 나타났다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ctr"/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반면에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규모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변동이 적다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0577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6611</TotalTime>
  <Words>4030</Words>
  <Application>Microsoft Office PowerPoint</Application>
  <PresentationFormat>와이드스크린</PresentationFormat>
  <Paragraphs>795</Paragraphs>
  <Slides>39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3" baseType="lpstr">
      <vt:lpstr>Calibri</vt:lpstr>
      <vt:lpstr>Arial</vt:lpstr>
      <vt:lpstr>나눔스퀘어 Light</vt:lpstr>
      <vt:lpstr>Cambria Math</vt:lpstr>
      <vt:lpstr>나눔스퀘어_ac</vt:lpstr>
      <vt:lpstr>나눔스퀘어_ac ExtraBold</vt:lpstr>
      <vt:lpstr>나눔스퀘어_ac Bold</vt:lpstr>
      <vt:lpstr>마루 부리 Beta</vt:lpstr>
      <vt:lpstr>마루 부리OTF Beta</vt:lpstr>
      <vt:lpstr>맑은 고딕</vt:lpstr>
      <vt:lpstr>Wingdings</vt:lpstr>
      <vt:lpstr>나눔스퀘어_ac Light</vt:lpstr>
      <vt:lpstr>Office 테마</vt:lpstr>
      <vt:lpstr>Office 테마</vt:lpstr>
      <vt:lpstr>PowerPoint 프레젠테이션</vt:lpstr>
      <vt:lpstr>PowerPoint 프레젠테이션</vt:lpstr>
      <vt:lpstr>주제 선정 배경 / 분석 흐름 / 사용한 데이터 / 대한민국 주거 실태</vt:lpstr>
      <vt:lpstr>주제 선정 배경 / 분석 흐름 / 사용한 데이터 / 대한민국 주거 실태</vt:lpstr>
      <vt:lpstr>주제 선정 배경 / 분석 흐름 / 사용한 데이터 / 대한민국 주거 실태</vt:lpstr>
      <vt:lpstr>주제 선정 배경 / 분석 흐름 / 사용한 데이터 / 대한민국 주거 실태</vt:lpstr>
      <vt:lpstr>주제 선정 배경 / 분석 흐름 / 사용한 데이터 / 대한민국 주거 실태</vt:lpstr>
      <vt:lpstr>주제 선정 배경 / 분석 흐름 / 사용한 데이터 / 대한민국 주거 실태</vt:lpstr>
      <vt:lpstr>주제 선정 배경 / 분석 흐름 / 사용한 데이터 / 대한민국 주거 실태</vt:lpstr>
      <vt:lpstr>주제 선정 배경 / 분석 흐름 / 사용한 데이터 / 대한민국 주거 실태</vt:lpstr>
      <vt:lpstr>주제 선정 배경 / 분석 흐름 / 사용한 데이터 / 대한민국 주거 실태</vt:lpstr>
      <vt:lpstr>주제 선정 배경 / 분석 흐름 / 사용한 데이터 / 대한민국 주거 실태</vt:lpstr>
      <vt:lpstr>청년 세대 주거 현황 / 주거 취약 계층 현황 / 공공임대주택 인식</vt:lpstr>
      <vt:lpstr>청년 세대 주거 현황 / 주거 취약 계층 현황 / 공공임대주택 인식</vt:lpstr>
      <vt:lpstr>청년 세대 주거 현황 / 주거 취약 계층 현황 / 공공임대주택 인식</vt:lpstr>
      <vt:lpstr>청년 세대 주거 현황 / 주거 취약 계층 현황 / 공공임대주택 인식</vt:lpstr>
      <vt:lpstr>청년 세대 주거 현황 / 주거 취약 계층 현황 / 공공임대주택 인식</vt:lpstr>
      <vt:lpstr>청년 세대 주거 현황 / 주거 취약 계층 현황 / 공공임대주택 인식</vt:lpstr>
      <vt:lpstr>청년 세대 주거 현황 / 주거 취약 계층 현황 / 공공임대주택 인식</vt:lpstr>
      <vt:lpstr>청년 세대 주거 현황 / 주거 취약 계층 현황 / 공공임대주택 인식</vt:lpstr>
      <vt:lpstr>수요지 데이터 생성 / 후보지 데이터 소개 / 해제구역의 괴리율 / 경제성&amp;접근성 계산</vt:lpstr>
      <vt:lpstr>수요지 데이터 생성 / 후보지 데이터 소개 / 해제구역의 괴리율 / 경제성&amp;접근성 계산</vt:lpstr>
      <vt:lpstr>수요지 데이터 생성 / 후보지 데이터 소개 / 해제구역의 괴리율 / 경제성&amp;접근성 계산</vt:lpstr>
      <vt:lpstr>수요지 데이터 생성 / 후보지 데이터 소개 / 해제구역의 괴리율 / 경제성&amp;접근성 계산</vt:lpstr>
      <vt:lpstr>수요지 데이터 생성 / 후보지 데이터 소개 / 해제구역의 괴리율 / 경제성&amp;접근성 계산</vt:lpstr>
      <vt:lpstr>수요지 데이터 생성 / 후보지 데이터 소개 / 해제구역의 괴리율 / 경제성&amp;접근성 계산</vt:lpstr>
      <vt:lpstr>수요지 데이터 생성 / 후보지 데이터 소개 / 해제구역의 괴리율 / 경제성&amp;접근성 계산</vt:lpstr>
      <vt:lpstr>수요지 데이터 생성 / 후보지 데이터 소개 / 해제구역의 괴리율 / 경제성&amp;접근성 계산</vt:lpstr>
      <vt:lpstr>다목적 공간 최적화 모델 / K – median / 최종 결과</vt:lpstr>
      <vt:lpstr>다목적 공간 최적화 모델 / K – median / 최종 결과</vt:lpstr>
      <vt:lpstr>다목적 공간 최적화 모델 / K – median / 최종 결과</vt:lpstr>
      <vt:lpstr>다목적 공간 최적화 모델 / K – median / 최종 결과</vt:lpstr>
      <vt:lpstr>다목적 공간 최적화 모델 / K – median / 최종 결과</vt:lpstr>
      <vt:lpstr>다목적 공간 최적화 모델 / K – median / 최종 결과</vt:lpstr>
      <vt:lpstr>다목적 공간 최적화 모델 / K – median / 최종 결과</vt:lpstr>
      <vt:lpstr>활용방안 / 의의 및 한계</vt:lpstr>
      <vt:lpstr>활용방안 / 의의 및 한계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Registered User</dc:creator>
  <cp:lastModifiedBy>혜현</cp:lastModifiedBy>
  <cp:revision>171</cp:revision>
  <dcterms:created xsi:type="dcterms:W3CDTF">2019-08-04T12:00:23Z</dcterms:created>
  <dcterms:modified xsi:type="dcterms:W3CDTF">2021-08-30T10:30:41Z</dcterms:modified>
</cp:coreProperties>
</file>